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avi" ContentType="video/avi"/>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9"/>
  </p:notesMasterIdLst>
  <p:handoutMasterIdLst>
    <p:handoutMasterId r:id="rId40"/>
  </p:handoutMasterIdLst>
  <p:sldIdLst>
    <p:sldId id="279" r:id="rId2"/>
    <p:sldId id="257" r:id="rId3"/>
    <p:sldId id="335" r:id="rId4"/>
    <p:sldId id="259" r:id="rId5"/>
    <p:sldId id="260" r:id="rId6"/>
    <p:sldId id="292" r:id="rId7"/>
    <p:sldId id="261" r:id="rId8"/>
    <p:sldId id="262" r:id="rId9"/>
    <p:sldId id="281" r:id="rId10"/>
    <p:sldId id="316" r:id="rId11"/>
    <p:sldId id="318" r:id="rId12"/>
    <p:sldId id="319" r:id="rId13"/>
    <p:sldId id="320" r:id="rId14"/>
    <p:sldId id="324" r:id="rId15"/>
    <p:sldId id="323" r:id="rId16"/>
    <p:sldId id="322" r:id="rId17"/>
    <p:sldId id="326" r:id="rId18"/>
    <p:sldId id="328" r:id="rId19"/>
    <p:sldId id="327" r:id="rId20"/>
    <p:sldId id="331" r:id="rId21"/>
    <p:sldId id="333" r:id="rId22"/>
    <p:sldId id="264" r:id="rId23"/>
    <p:sldId id="310" r:id="rId24"/>
    <p:sldId id="311" r:id="rId25"/>
    <p:sldId id="294" r:id="rId26"/>
    <p:sldId id="332" r:id="rId27"/>
    <p:sldId id="295" r:id="rId28"/>
    <p:sldId id="312" r:id="rId29"/>
    <p:sldId id="313" r:id="rId30"/>
    <p:sldId id="305" r:id="rId31"/>
    <p:sldId id="298" r:id="rId32"/>
    <p:sldId id="309" r:id="rId33"/>
    <p:sldId id="314" r:id="rId34"/>
    <p:sldId id="270" r:id="rId35"/>
    <p:sldId id="287" r:id="rId36"/>
    <p:sldId id="315" r:id="rId37"/>
    <p:sldId id="280" r:id="rId38"/>
  </p:sldIdLst>
  <p:sldSz cx="9144000" cy="6858000" type="screen4x3"/>
  <p:notesSz cx="6670675" cy="992981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559" autoAdjust="0"/>
    <p:restoredTop sz="74770" autoAdjust="0"/>
  </p:normalViewPr>
  <p:slideViewPr>
    <p:cSldViewPr>
      <p:cViewPr>
        <p:scale>
          <a:sx n="90" d="100"/>
          <a:sy n="90" d="100"/>
        </p:scale>
        <p:origin x="-654" y="6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39.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49.wmf"/><Relationship Id="rId1" Type="http://schemas.openxmlformats.org/officeDocument/2006/relationships/image" Target="../media/image48.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50.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5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890626" cy="496491"/>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778505" y="0"/>
            <a:ext cx="2890626" cy="496491"/>
          </a:xfrm>
          <a:prstGeom prst="rect">
            <a:avLst/>
          </a:prstGeom>
        </p:spPr>
        <p:txBody>
          <a:bodyPr vert="horz" lIns="91440" tIns="45720" rIns="91440" bIns="45720" rtlCol="0"/>
          <a:lstStyle>
            <a:lvl1pPr algn="r">
              <a:defRPr sz="1200"/>
            </a:lvl1pPr>
          </a:lstStyle>
          <a:p>
            <a:fld id="{388D798D-E6EB-4EFF-9787-070019FEA535}" type="datetimeFigureOut">
              <a:rPr lang="zh-CN" altLang="en-US" smtClean="0"/>
              <a:t>2014/4/20</a:t>
            </a:fld>
            <a:endParaRPr lang="zh-CN" altLang="en-US"/>
          </a:p>
        </p:txBody>
      </p:sp>
      <p:sp>
        <p:nvSpPr>
          <p:cNvPr id="4" name="页脚占位符 3"/>
          <p:cNvSpPr>
            <a:spLocks noGrp="1"/>
          </p:cNvSpPr>
          <p:nvPr>
            <p:ph type="ftr" sz="quarter" idx="2"/>
          </p:nvPr>
        </p:nvSpPr>
        <p:spPr>
          <a:xfrm>
            <a:off x="0" y="9431599"/>
            <a:ext cx="2890626" cy="496491"/>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778505" y="9431599"/>
            <a:ext cx="2890626" cy="496491"/>
          </a:xfrm>
          <a:prstGeom prst="rect">
            <a:avLst/>
          </a:prstGeom>
        </p:spPr>
        <p:txBody>
          <a:bodyPr vert="horz" lIns="91440" tIns="45720" rIns="91440" bIns="45720" rtlCol="0" anchor="b"/>
          <a:lstStyle>
            <a:lvl1pPr algn="r">
              <a:defRPr sz="1200"/>
            </a:lvl1pPr>
          </a:lstStyle>
          <a:p>
            <a:fld id="{910D1ED7-E62B-4168-9919-5078E9761930}" type="slidenum">
              <a:rPr lang="zh-CN" altLang="en-US" smtClean="0"/>
              <a:t>‹#›</a:t>
            </a:fld>
            <a:endParaRPr lang="zh-CN" altLang="en-US"/>
          </a:p>
        </p:txBody>
      </p:sp>
    </p:spTree>
    <p:extLst>
      <p:ext uri="{BB962C8B-B14F-4D97-AF65-F5344CB8AC3E}">
        <p14:creationId xmlns:p14="http://schemas.microsoft.com/office/powerpoint/2010/main" val="5601296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890626" cy="496491"/>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778505" y="0"/>
            <a:ext cx="2890626" cy="496491"/>
          </a:xfrm>
          <a:prstGeom prst="rect">
            <a:avLst/>
          </a:prstGeom>
        </p:spPr>
        <p:txBody>
          <a:bodyPr vert="horz" lIns="91440" tIns="45720" rIns="91440" bIns="45720" rtlCol="0"/>
          <a:lstStyle>
            <a:lvl1pPr algn="r">
              <a:defRPr sz="1200"/>
            </a:lvl1pPr>
          </a:lstStyle>
          <a:p>
            <a:fld id="{27CB38EE-1D0E-4667-A524-DD97BABF5D1D}" type="datetimeFigureOut">
              <a:rPr lang="zh-CN" altLang="en-US" smtClean="0"/>
              <a:t>2014/4/20</a:t>
            </a:fld>
            <a:endParaRPr lang="zh-CN" altLang="en-US"/>
          </a:p>
        </p:txBody>
      </p:sp>
      <p:sp>
        <p:nvSpPr>
          <p:cNvPr id="4" name="幻灯片图像占位符 3"/>
          <p:cNvSpPr>
            <a:spLocks noGrp="1" noRot="1" noChangeAspect="1"/>
          </p:cNvSpPr>
          <p:nvPr>
            <p:ph type="sldImg" idx="2"/>
          </p:nvPr>
        </p:nvSpPr>
        <p:spPr>
          <a:xfrm>
            <a:off x="852488" y="744538"/>
            <a:ext cx="4965700" cy="37242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67068" y="4716661"/>
            <a:ext cx="5336540" cy="4468416"/>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9431599"/>
            <a:ext cx="2890626" cy="496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778505" y="9431599"/>
            <a:ext cx="2890626" cy="496491"/>
          </a:xfrm>
          <a:prstGeom prst="rect">
            <a:avLst/>
          </a:prstGeom>
        </p:spPr>
        <p:txBody>
          <a:bodyPr vert="horz" lIns="91440" tIns="45720" rIns="91440" bIns="45720" rtlCol="0" anchor="b"/>
          <a:lstStyle>
            <a:lvl1pPr algn="r">
              <a:defRPr sz="1200"/>
            </a:lvl1pPr>
          </a:lstStyle>
          <a:p>
            <a:fld id="{81736317-ACD0-4581-90D7-CBEE6A3FC53F}" type="slidenum">
              <a:rPr lang="zh-CN" altLang="en-US" smtClean="0"/>
              <a:t>‹#›</a:t>
            </a:fld>
            <a:endParaRPr lang="zh-CN" altLang="en-US"/>
          </a:p>
        </p:txBody>
      </p:sp>
    </p:spTree>
    <p:extLst>
      <p:ext uri="{BB962C8B-B14F-4D97-AF65-F5344CB8AC3E}">
        <p14:creationId xmlns:p14="http://schemas.microsoft.com/office/powerpoint/2010/main" val="383978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1736317-ACD0-4581-90D7-CBEE6A3FC53F}" type="slidenum">
              <a:rPr lang="zh-CN" altLang="en-US" smtClean="0"/>
              <a:t>1</a:t>
            </a:fld>
            <a:endParaRPr lang="zh-CN" altLang="en-US"/>
          </a:p>
        </p:txBody>
      </p:sp>
    </p:spTree>
    <p:extLst>
      <p:ext uri="{BB962C8B-B14F-4D97-AF65-F5344CB8AC3E}">
        <p14:creationId xmlns:p14="http://schemas.microsoft.com/office/powerpoint/2010/main" val="1029991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1736317-ACD0-4581-90D7-CBEE6A3FC53F}" type="slidenum">
              <a:rPr lang="zh-CN" altLang="en-US" smtClean="0"/>
              <a:t>2</a:t>
            </a:fld>
            <a:endParaRPr lang="zh-CN" altLang="en-US"/>
          </a:p>
        </p:txBody>
      </p:sp>
    </p:spTree>
    <p:extLst>
      <p:ext uri="{BB962C8B-B14F-4D97-AF65-F5344CB8AC3E}">
        <p14:creationId xmlns:p14="http://schemas.microsoft.com/office/powerpoint/2010/main" val="1095545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1736317-ACD0-4581-90D7-CBEE6A3FC53F}" type="slidenum">
              <a:rPr lang="zh-CN" altLang="en-US" smtClean="0"/>
              <a:t>4</a:t>
            </a:fld>
            <a:endParaRPr lang="zh-CN" altLang="en-US"/>
          </a:p>
        </p:txBody>
      </p:sp>
    </p:spTree>
    <p:extLst>
      <p:ext uri="{BB962C8B-B14F-4D97-AF65-F5344CB8AC3E}">
        <p14:creationId xmlns:p14="http://schemas.microsoft.com/office/powerpoint/2010/main" val="20938914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1736317-ACD0-4581-90D7-CBEE6A3FC53F}" type="slidenum">
              <a:rPr lang="zh-CN" altLang="en-US" smtClean="0"/>
              <a:t>5</a:t>
            </a:fld>
            <a:endParaRPr lang="zh-CN" altLang="en-US"/>
          </a:p>
        </p:txBody>
      </p:sp>
    </p:spTree>
    <p:extLst>
      <p:ext uri="{BB962C8B-B14F-4D97-AF65-F5344CB8AC3E}">
        <p14:creationId xmlns:p14="http://schemas.microsoft.com/office/powerpoint/2010/main" val="37394220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1736317-ACD0-4581-90D7-CBEE6A3FC53F}" type="slidenum">
              <a:rPr lang="zh-CN" altLang="en-US" smtClean="0"/>
              <a:t>7</a:t>
            </a:fld>
            <a:endParaRPr lang="zh-CN" altLang="en-US"/>
          </a:p>
        </p:txBody>
      </p:sp>
    </p:spTree>
    <p:extLst>
      <p:ext uri="{BB962C8B-B14F-4D97-AF65-F5344CB8AC3E}">
        <p14:creationId xmlns:p14="http://schemas.microsoft.com/office/powerpoint/2010/main" val="37953083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1736317-ACD0-4581-90D7-CBEE6A3FC53F}" type="slidenum">
              <a:rPr lang="zh-CN" altLang="en-US" smtClean="0"/>
              <a:t>8</a:t>
            </a:fld>
            <a:endParaRPr lang="zh-CN" altLang="en-US"/>
          </a:p>
        </p:txBody>
      </p:sp>
    </p:spTree>
    <p:extLst>
      <p:ext uri="{BB962C8B-B14F-4D97-AF65-F5344CB8AC3E}">
        <p14:creationId xmlns:p14="http://schemas.microsoft.com/office/powerpoint/2010/main" val="36936850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1736317-ACD0-4581-90D7-CBEE6A3FC53F}" type="slidenum">
              <a:rPr lang="zh-CN" altLang="en-US" smtClean="0"/>
              <a:t>9</a:t>
            </a:fld>
            <a:endParaRPr lang="zh-CN" altLang="en-US"/>
          </a:p>
        </p:txBody>
      </p:sp>
    </p:spTree>
    <p:extLst>
      <p:ext uri="{BB962C8B-B14F-4D97-AF65-F5344CB8AC3E}">
        <p14:creationId xmlns:p14="http://schemas.microsoft.com/office/powerpoint/2010/main" val="7026316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This</a:t>
            </a:r>
            <a:r>
              <a:rPr lang="en-US" altLang="zh-CN" baseline="0" dirty="0" smtClean="0"/>
              <a:t> cartoon shows how the pressure profile changes with time. </a:t>
            </a:r>
            <a:endParaRPr lang="zh-CN" altLang="en-US" dirty="0"/>
          </a:p>
        </p:txBody>
      </p:sp>
      <p:sp>
        <p:nvSpPr>
          <p:cNvPr id="4" name="灯片编号占位符 3"/>
          <p:cNvSpPr>
            <a:spLocks noGrp="1"/>
          </p:cNvSpPr>
          <p:nvPr>
            <p:ph type="sldNum" sz="quarter" idx="10"/>
          </p:nvPr>
        </p:nvSpPr>
        <p:spPr/>
        <p:txBody>
          <a:bodyPr/>
          <a:lstStyle/>
          <a:p>
            <a:fld id="{81736317-ACD0-4581-90D7-CBEE6A3FC53F}" type="slidenum">
              <a:rPr lang="zh-CN" altLang="en-US" smtClean="0"/>
              <a:t>11</a:t>
            </a:fld>
            <a:endParaRPr lang="zh-CN" altLang="en-US"/>
          </a:p>
        </p:txBody>
      </p:sp>
    </p:spTree>
    <p:extLst>
      <p:ext uri="{BB962C8B-B14F-4D97-AF65-F5344CB8AC3E}">
        <p14:creationId xmlns:p14="http://schemas.microsoft.com/office/powerpoint/2010/main" val="20436652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This</a:t>
            </a:r>
            <a:r>
              <a:rPr lang="en-US" altLang="zh-CN" baseline="0" dirty="0" smtClean="0"/>
              <a:t> cartoon shows how the pressure profile changes with time. </a:t>
            </a:r>
            <a:endParaRPr lang="zh-CN" altLang="en-US" dirty="0"/>
          </a:p>
        </p:txBody>
      </p:sp>
      <p:sp>
        <p:nvSpPr>
          <p:cNvPr id="4" name="灯片编号占位符 3"/>
          <p:cNvSpPr>
            <a:spLocks noGrp="1"/>
          </p:cNvSpPr>
          <p:nvPr>
            <p:ph type="sldNum" sz="quarter" idx="10"/>
          </p:nvPr>
        </p:nvSpPr>
        <p:spPr/>
        <p:txBody>
          <a:bodyPr/>
          <a:lstStyle/>
          <a:p>
            <a:fld id="{81736317-ACD0-4581-90D7-CBEE6A3FC53F}" type="slidenum">
              <a:rPr lang="zh-CN" altLang="en-US" smtClean="0"/>
              <a:t>22</a:t>
            </a:fld>
            <a:endParaRPr lang="zh-CN" altLang="en-US"/>
          </a:p>
        </p:txBody>
      </p:sp>
    </p:spTree>
    <p:extLst>
      <p:ext uri="{BB962C8B-B14F-4D97-AF65-F5344CB8AC3E}">
        <p14:creationId xmlns:p14="http://schemas.microsoft.com/office/powerpoint/2010/main" val="20436652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In the future</a:t>
            </a:r>
            <a:r>
              <a:rPr lang="en-US" altLang="zh-CN" baseline="0" dirty="0" smtClean="0"/>
              <a:t> we can do…</a:t>
            </a:r>
            <a:endParaRPr lang="zh-CN" altLang="en-US" dirty="0"/>
          </a:p>
        </p:txBody>
      </p:sp>
      <p:sp>
        <p:nvSpPr>
          <p:cNvPr id="4" name="灯片编号占位符 3"/>
          <p:cNvSpPr>
            <a:spLocks noGrp="1"/>
          </p:cNvSpPr>
          <p:nvPr>
            <p:ph type="sldNum" sz="quarter" idx="10"/>
          </p:nvPr>
        </p:nvSpPr>
        <p:spPr/>
        <p:txBody>
          <a:bodyPr/>
          <a:lstStyle/>
          <a:p>
            <a:fld id="{81736317-ACD0-4581-90D7-CBEE6A3FC53F}" type="slidenum">
              <a:rPr lang="zh-CN" altLang="en-US" smtClean="0"/>
              <a:t>34</a:t>
            </a:fld>
            <a:endParaRPr lang="zh-CN" altLang="en-US"/>
          </a:p>
        </p:txBody>
      </p:sp>
    </p:spTree>
    <p:extLst>
      <p:ext uri="{BB962C8B-B14F-4D97-AF65-F5344CB8AC3E}">
        <p14:creationId xmlns:p14="http://schemas.microsoft.com/office/powerpoint/2010/main" val="24706813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1736317-ACD0-4581-90D7-CBEE6A3FC53F}" type="slidenum">
              <a:rPr lang="zh-CN" altLang="en-US" smtClean="0"/>
              <a:t>37</a:t>
            </a:fld>
            <a:endParaRPr lang="zh-CN" altLang="en-US"/>
          </a:p>
        </p:txBody>
      </p:sp>
    </p:spTree>
    <p:extLst>
      <p:ext uri="{BB962C8B-B14F-4D97-AF65-F5344CB8AC3E}">
        <p14:creationId xmlns:p14="http://schemas.microsoft.com/office/powerpoint/2010/main" val="18424399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zh-CN" altLang="en-US" smtClean="0"/>
              <a:t>单击此处编辑母版标题样式</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en-US"/>
          </a:p>
        </p:txBody>
      </p:sp>
      <p:sp>
        <p:nvSpPr>
          <p:cNvPr id="4" name="Date Placeholder 3"/>
          <p:cNvSpPr>
            <a:spLocks noGrp="1"/>
          </p:cNvSpPr>
          <p:nvPr>
            <p:ph type="dt" sz="half" idx="10"/>
          </p:nvPr>
        </p:nvSpPr>
        <p:spPr/>
        <p:txBody>
          <a:bodyPr/>
          <a:lstStyle/>
          <a:p>
            <a:fld id="{2294A565-960F-43ED-A210-A2A7A70BC5D1}" type="datetime1">
              <a:rPr lang="zh-CN" altLang="en-US" smtClean="0"/>
              <a:t>2014/4/20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9A775B0-49FA-4177-AE7D-678D05CA9F53}" type="slidenum">
              <a:rPr lang="zh-CN" altLang="en-US" smtClean="0"/>
              <a:t>‹#›</a:t>
            </a:fld>
            <a:endParaRPr lang="zh-CN" altLang="en-US"/>
          </a:p>
        </p:txBody>
      </p:sp>
      <p:pic>
        <p:nvPicPr>
          <p:cNvPr id="11" name="Picture 2" descr="RicePP-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5588" cy="68595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
            <a:ext cx="8229600" cy="1005840"/>
          </a:xfrm>
        </p:spPr>
        <p:txBody>
          <a:bodyPr/>
          <a:lstStyle/>
          <a:p>
            <a:r>
              <a:rPr lang="zh-CN" altLang="en-US" smtClean="0"/>
              <a:t>单击此处编辑母版标题样式</a:t>
            </a:r>
            <a:endParaRPr lang="en-US"/>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Date Placeholder 3"/>
          <p:cNvSpPr>
            <a:spLocks noGrp="1"/>
          </p:cNvSpPr>
          <p:nvPr>
            <p:ph type="dt" sz="half" idx="10"/>
          </p:nvPr>
        </p:nvSpPr>
        <p:spPr/>
        <p:txBody>
          <a:bodyPr/>
          <a:lstStyle/>
          <a:p>
            <a:fld id="{930F654F-2A47-4D2E-A157-0C8F6473C51A}" type="datetime1">
              <a:rPr lang="zh-CN" altLang="en-US" smtClean="0"/>
              <a:t>2014/4/20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9A775B0-49FA-4177-AE7D-678D05CA9F53}" type="slidenum">
              <a:rPr lang="zh-CN" altLang="en-US" smtClean="0"/>
              <a:t>‹#›</a:t>
            </a:fld>
            <a:endParaRPr lang="zh-CN" altLang="en-US"/>
          </a:p>
        </p:txBody>
      </p:sp>
      <p:pic>
        <p:nvPicPr>
          <p:cNvPr id="7" name="Picture 2" descr="RicePP-4"/>
          <p:cNvPicPr>
            <a:picLocks noChangeAspect="1" noChangeArrowheads="1"/>
          </p:cNvPicPr>
          <p:nvPr/>
        </p:nvPicPr>
        <p:blipFill rotWithShape="1">
          <a:blip r:embed="rId2">
            <a:extLst>
              <a:ext uri="{28A0092B-C50C-407E-A947-70E740481C1C}">
                <a14:useLocalDpi xmlns:a14="http://schemas.microsoft.com/office/drawing/2010/main" val="0"/>
              </a:ext>
            </a:extLst>
          </a:blip>
          <a:srcRect t="14023" b="84765"/>
          <a:stretch/>
        </p:blipFill>
        <p:spPr bwMode="auto">
          <a:xfrm>
            <a:off x="0" y="961900"/>
            <a:ext cx="9145588" cy="831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9EDBDCAC-9924-40E1-ACED-3CB28F191711}" type="datetime1">
              <a:rPr lang="zh-CN" altLang="en-US" smtClean="0"/>
              <a:t>2014/4/20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9A775B0-49FA-4177-AE7D-678D05CA9F53}" type="slidenum">
              <a:rPr lang="zh-CN" altLang="en-US" smtClean="0"/>
              <a:t>‹#›</a:t>
            </a:fld>
            <a:endParaRPr lang="zh-CN" altLang="en-US"/>
          </a:p>
        </p:txBody>
      </p:sp>
      <p:pic>
        <p:nvPicPr>
          <p:cNvPr id="7" name="Picture 2" descr="RicePP-4"/>
          <p:cNvPicPr>
            <a:picLocks noChangeAspect="1" noChangeArrowheads="1"/>
          </p:cNvPicPr>
          <p:nvPr/>
        </p:nvPicPr>
        <p:blipFill rotWithShape="1">
          <a:blip r:embed="rId2">
            <a:extLst>
              <a:ext uri="{28A0092B-C50C-407E-A947-70E740481C1C}">
                <a14:useLocalDpi xmlns:a14="http://schemas.microsoft.com/office/drawing/2010/main" val="0"/>
              </a:ext>
            </a:extLst>
          </a:blip>
          <a:srcRect t="14023" b="84765"/>
          <a:stretch/>
        </p:blipFill>
        <p:spPr bwMode="auto">
          <a:xfrm>
            <a:off x="0" y="961900"/>
            <a:ext cx="9145588" cy="831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
            <a:ext cx="8229600" cy="1005840"/>
          </a:xfrm>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5" name="Date Placeholder 4"/>
          <p:cNvSpPr>
            <a:spLocks noGrp="1"/>
          </p:cNvSpPr>
          <p:nvPr>
            <p:ph type="dt" sz="half" idx="10"/>
          </p:nvPr>
        </p:nvSpPr>
        <p:spPr/>
        <p:txBody>
          <a:bodyPr/>
          <a:lstStyle/>
          <a:p>
            <a:fld id="{85F8D04C-9DA5-461D-8D62-0069B3E45511}" type="datetime1">
              <a:rPr lang="zh-CN" altLang="en-US" smtClean="0"/>
              <a:t>2014/4/20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9A775B0-49FA-4177-AE7D-678D05CA9F53}" type="slidenum">
              <a:rPr lang="zh-CN" altLang="en-US" smtClean="0"/>
              <a:t>‹#›</a:t>
            </a:fld>
            <a:endParaRPr lang="zh-CN" altLang="en-US"/>
          </a:p>
        </p:txBody>
      </p:sp>
      <p:pic>
        <p:nvPicPr>
          <p:cNvPr id="8" name="Picture 2" descr="RicePP-4"/>
          <p:cNvPicPr>
            <a:picLocks noChangeAspect="1" noChangeArrowheads="1"/>
          </p:cNvPicPr>
          <p:nvPr/>
        </p:nvPicPr>
        <p:blipFill rotWithShape="1">
          <a:blip r:embed="rId2">
            <a:extLst>
              <a:ext uri="{28A0092B-C50C-407E-A947-70E740481C1C}">
                <a14:useLocalDpi xmlns:a14="http://schemas.microsoft.com/office/drawing/2010/main" val="0"/>
              </a:ext>
            </a:extLst>
          </a:blip>
          <a:srcRect t="14023" b="84765"/>
          <a:stretch/>
        </p:blipFill>
        <p:spPr bwMode="auto">
          <a:xfrm>
            <a:off x="0" y="961900"/>
            <a:ext cx="9145588" cy="831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
            <a:ext cx="8229600" cy="1005840"/>
          </a:xfrm>
        </p:spPr>
        <p:txBody>
          <a:bodyPr/>
          <a:lstStyle>
            <a:lvl1pPr>
              <a:defRPr/>
            </a:lvl1pPr>
          </a:lstStyle>
          <a:p>
            <a:r>
              <a:rPr lang="zh-CN" altLang="en-US" smtClean="0"/>
              <a:t>单击此处编辑母版标题样式</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7" name="Date Placeholder 6"/>
          <p:cNvSpPr>
            <a:spLocks noGrp="1"/>
          </p:cNvSpPr>
          <p:nvPr>
            <p:ph type="dt" sz="half" idx="10"/>
          </p:nvPr>
        </p:nvSpPr>
        <p:spPr/>
        <p:txBody>
          <a:bodyPr/>
          <a:lstStyle/>
          <a:p>
            <a:fld id="{E458943F-B83E-467A-8F23-92881F176C1E}" type="datetime1">
              <a:rPr lang="zh-CN" altLang="en-US" smtClean="0"/>
              <a:t>2014/4/20</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9A775B0-49FA-4177-AE7D-678D05CA9F53}" type="slidenum">
              <a:rPr lang="zh-CN" altLang="en-US" smtClean="0"/>
              <a:t>‹#›</a:t>
            </a:fld>
            <a:endParaRPr lang="zh-CN" altLang="en-US"/>
          </a:p>
        </p:txBody>
      </p:sp>
      <p:pic>
        <p:nvPicPr>
          <p:cNvPr id="10" name="Picture 2" descr="RicePP-4"/>
          <p:cNvPicPr>
            <a:picLocks noChangeAspect="1" noChangeArrowheads="1"/>
          </p:cNvPicPr>
          <p:nvPr/>
        </p:nvPicPr>
        <p:blipFill rotWithShape="1">
          <a:blip r:embed="rId2">
            <a:extLst>
              <a:ext uri="{28A0092B-C50C-407E-A947-70E740481C1C}">
                <a14:useLocalDpi xmlns:a14="http://schemas.microsoft.com/office/drawing/2010/main" val="0"/>
              </a:ext>
            </a:extLst>
          </a:blip>
          <a:srcRect t="14023" b="84765"/>
          <a:stretch/>
        </p:blipFill>
        <p:spPr bwMode="auto">
          <a:xfrm>
            <a:off x="0" y="961900"/>
            <a:ext cx="9145588" cy="831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
            <a:ext cx="8229600" cy="1005840"/>
          </a:xfrm>
        </p:spPr>
        <p:txBody>
          <a:bodyPr/>
          <a:lstStyle/>
          <a:p>
            <a:r>
              <a:rPr lang="zh-CN" altLang="en-US" smtClean="0"/>
              <a:t>单击此处编辑母版标题样式</a:t>
            </a:r>
            <a:endParaRPr lang="en-US"/>
          </a:p>
        </p:txBody>
      </p:sp>
      <p:sp>
        <p:nvSpPr>
          <p:cNvPr id="3" name="Date Placeholder 2"/>
          <p:cNvSpPr>
            <a:spLocks noGrp="1"/>
          </p:cNvSpPr>
          <p:nvPr>
            <p:ph type="dt" sz="half" idx="10"/>
          </p:nvPr>
        </p:nvSpPr>
        <p:spPr/>
        <p:txBody>
          <a:bodyPr/>
          <a:lstStyle/>
          <a:p>
            <a:fld id="{7661068F-B289-45D5-9429-7FEFE0DF61F8}" type="datetime1">
              <a:rPr lang="zh-CN" altLang="en-US" smtClean="0"/>
              <a:t>2014/4/20</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9A775B0-49FA-4177-AE7D-678D05CA9F53}" type="slidenum">
              <a:rPr lang="zh-CN" altLang="en-US" smtClean="0"/>
              <a:t>‹#›</a:t>
            </a:fld>
            <a:endParaRPr lang="zh-CN" altLang="en-US"/>
          </a:p>
        </p:txBody>
      </p:sp>
      <p:pic>
        <p:nvPicPr>
          <p:cNvPr id="6" name="Picture 2" descr="RicePP-4"/>
          <p:cNvPicPr>
            <a:picLocks noChangeAspect="1" noChangeArrowheads="1"/>
          </p:cNvPicPr>
          <p:nvPr/>
        </p:nvPicPr>
        <p:blipFill rotWithShape="1">
          <a:blip r:embed="rId2">
            <a:extLst>
              <a:ext uri="{28A0092B-C50C-407E-A947-70E740481C1C}">
                <a14:useLocalDpi xmlns:a14="http://schemas.microsoft.com/office/drawing/2010/main" val="0"/>
              </a:ext>
            </a:extLst>
          </a:blip>
          <a:srcRect t="14023" b="84765"/>
          <a:stretch/>
        </p:blipFill>
        <p:spPr bwMode="auto">
          <a:xfrm>
            <a:off x="0" y="961900"/>
            <a:ext cx="9145588" cy="831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F7D200-A5B1-4270-B721-630272FCB67D}" type="datetime1">
              <a:rPr lang="zh-CN" altLang="en-US" smtClean="0"/>
              <a:t>2014/4/20</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9A775B0-49FA-4177-AE7D-678D05CA9F53}" type="slidenum">
              <a:rPr lang="zh-CN" altLang="en-US" smtClean="0"/>
              <a:t>‹#›</a:t>
            </a:fld>
            <a:endParaRPr lang="zh-CN" altLang="en-US"/>
          </a:p>
        </p:txBody>
      </p:sp>
      <p:pic>
        <p:nvPicPr>
          <p:cNvPr id="5" name="Picture 2" descr="RicePP-4"/>
          <p:cNvPicPr>
            <a:picLocks noChangeAspect="1" noChangeArrowheads="1"/>
          </p:cNvPicPr>
          <p:nvPr/>
        </p:nvPicPr>
        <p:blipFill rotWithShape="1">
          <a:blip r:embed="rId2">
            <a:extLst>
              <a:ext uri="{28A0092B-C50C-407E-A947-70E740481C1C}">
                <a14:useLocalDpi xmlns:a14="http://schemas.microsoft.com/office/drawing/2010/main" val="0"/>
              </a:ext>
            </a:extLst>
          </a:blip>
          <a:srcRect t="14023" b="84765"/>
          <a:stretch/>
        </p:blipFill>
        <p:spPr bwMode="auto">
          <a:xfrm>
            <a:off x="0" y="961900"/>
            <a:ext cx="9145588" cy="831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3B3BB0B6-3357-4E4A-B8F9-EBAB7038A850}" type="datetime1">
              <a:rPr lang="zh-CN" altLang="en-US" smtClean="0"/>
              <a:t>2014/4/20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9A775B0-49FA-4177-AE7D-678D05CA9F53}"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85F5A34A-C9B4-423D-B4F2-67448408C17E}" type="datetime1">
              <a:rPr lang="zh-CN" altLang="en-US" smtClean="0"/>
              <a:t>2014/4/20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9A775B0-49FA-4177-AE7D-678D05CA9F53}"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
            <a:ext cx="8229600" cy="1005840"/>
          </a:xfrm>
        </p:spPr>
        <p:txBody>
          <a:bodyPr/>
          <a:lstStyle/>
          <a:p>
            <a:r>
              <a:rPr lang="zh-CN" altLang="en-US" smtClean="0"/>
              <a:t>单击此处编辑母版标题样式</a:t>
            </a:r>
            <a:endParaRPr lang="en-US"/>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Date Placeholder 3"/>
          <p:cNvSpPr>
            <a:spLocks noGrp="1"/>
          </p:cNvSpPr>
          <p:nvPr>
            <p:ph type="dt" sz="half" idx="10"/>
          </p:nvPr>
        </p:nvSpPr>
        <p:spPr/>
        <p:txBody>
          <a:bodyPr/>
          <a:lstStyle/>
          <a:p>
            <a:fld id="{9993BCBF-0947-4180-B9A5-92C506D7595B}" type="datetime1">
              <a:rPr lang="zh-CN" altLang="en-US" smtClean="0"/>
              <a:t>2014/4/20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9A775B0-49FA-4177-AE7D-678D05CA9F53}" type="slidenum">
              <a:rPr lang="zh-CN" altLang="en-US" smtClean="0"/>
              <a:t>‹#›</a:t>
            </a:fld>
            <a:endParaRPr lang="zh-CN" altLang="en-US"/>
          </a:p>
        </p:txBody>
      </p:sp>
      <p:pic>
        <p:nvPicPr>
          <p:cNvPr id="7" name="Picture 2" descr="RicePP-4"/>
          <p:cNvPicPr>
            <a:picLocks noChangeAspect="1" noChangeArrowheads="1"/>
          </p:cNvPicPr>
          <p:nvPr/>
        </p:nvPicPr>
        <p:blipFill rotWithShape="1">
          <a:blip r:embed="rId2">
            <a:extLst>
              <a:ext uri="{28A0092B-C50C-407E-A947-70E740481C1C}">
                <a14:useLocalDpi xmlns:a14="http://schemas.microsoft.com/office/drawing/2010/main" val="0"/>
              </a:ext>
            </a:extLst>
          </a:blip>
          <a:srcRect t="14023" b="84765"/>
          <a:stretch/>
        </p:blipFill>
        <p:spPr bwMode="auto">
          <a:xfrm>
            <a:off x="0" y="961900"/>
            <a:ext cx="9145588" cy="831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Date Placeholder 3"/>
          <p:cNvSpPr>
            <a:spLocks noGrp="1"/>
          </p:cNvSpPr>
          <p:nvPr>
            <p:ph type="dt" sz="half" idx="10"/>
          </p:nvPr>
        </p:nvSpPr>
        <p:spPr/>
        <p:txBody>
          <a:bodyPr/>
          <a:lstStyle/>
          <a:p>
            <a:fld id="{B5AAB1A6-6155-4DE4-B8C3-4C8E2B4F5D75}" type="datetime1">
              <a:rPr lang="zh-CN" altLang="en-US" smtClean="0"/>
              <a:t>2014/4/20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9A775B0-49FA-4177-AE7D-678D05CA9F53}"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Arial" pitchFamily="34" charset="0"/>
              </a:defRPr>
            </a:lvl1pPr>
          </a:lstStyle>
          <a:p>
            <a:fld id="{563003A7-755C-48DC-ADFE-99C6E5987DF3}" type="datetime1">
              <a:rPr lang="zh-CN" altLang="en-US" smtClean="0"/>
              <a:t>2014/4/20</a:t>
            </a:fld>
            <a:endParaRPr lang="zh-CN"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Arial" pitchFamily="34" charset="0"/>
              </a:defRPr>
            </a:lvl1pPr>
          </a:lstStyle>
          <a:p>
            <a:endParaRPr lang="zh-CN" alt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Arial" pitchFamily="34" charset="0"/>
              </a:defRPr>
            </a:lvl1pPr>
          </a:lstStyle>
          <a:p>
            <a:fld id="{D9A775B0-49FA-4177-AE7D-678D05CA9F5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w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3.wmf"/><Relationship Id="rId4" Type="http://schemas.openxmlformats.org/officeDocument/2006/relationships/oleObject" Target="../embeddings/oleObject2.bin"/></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notesSlide" Target="../notesSlides/notesSlide3.xml"/><Relationship Id="rId7" Type="http://schemas.openxmlformats.org/officeDocument/2006/relationships/image" Target="../media/image7.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image" Target="../media/image6.wmf"/><Relationship Id="rId4" Type="http://schemas.openxmlformats.org/officeDocument/2006/relationships/oleObject" Target="../embeddings/oleObject4.bin"/><Relationship Id="rId9" Type="http://schemas.openxmlformats.org/officeDocument/2006/relationships/image" Target="../media/image8.wmf"/></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10.png"/><Relationship Id="rId5" Type="http://schemas.openxmlformats.org/officeDocument/2006/relationships/image" Target="../media/image9.wmf"/><Relationship Id="rId4" Type="http://schemas.openxmlformats.org/officeDocument/2006/relationships/oleObject" Target="../embeddings/oleObject7.bin"/></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12.png"/><Relationship Id="rId4" Type="http://schemas.openxmlformats.org/officeDocument/2006/relationships/image" Target="../media/image11.wm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14.w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10.bin"/><Relationship Id="rId5" Type="http://schemas.openxmlformats.org/officeDocument/2006/relationships/image" Target="../media/image13.wmf"/><Relationship Id="rId4" Type="http://schemas.openxmlformats.org/officeDocument/2006/relationships/oleObject" Target="../embeddings/oleObject9.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15.wmf"/><Relationship Id="rId4" Type="http://schemas.openxmlformats.org/officeDocument/2006/relationships/oleObject" Target="../embeddings/oleObject11.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16.wmf"/><Relationship Id="rId4" Type="http://schemas.openxmlformats.org/officeDocument/2006/relationships/oleObject" Target="../embeddings/oleObject12.bin"/></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18.wmf"/><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14.bin"/><Relationship Id="rId5" Type="http://schemas.openxmlformats.org/officeDocument/2006/relationships/image" Target="../media/image17.wmf"/><Relationship Id="rId4" Type="http://schemas.openxmlformats.org/officeDocument/2006/relationships/oleObject" Target="../embeddings/oleObject13.bin"/></Relationships>
</file>

<file path=ppt/slides/_rels/slide12.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19.wmf"/><Relationship Id="rId3" Type="http://schemas.openxmlformats.org/officeDocument/2006/relationships/video" Target="../media/media1.avi"/><Relationship Id="rId7" Type="http://schemas.openxmlformats.org/officeDocument/2006/relationships/video" Target="../media/media3.avi"/><Relationship Id="rId12" Type="http://schemas.openxmlformats.org/officeDocument/2006/relationships/oleObject" Target="../embeddings/oleObject15.bin"/><Relationship Id="rId2" Type="http://schemas.microsoft.com/office/2007/relationships/media" Target="../media/media1.avi"/><Relationship Id="rId1" Type="http://schemas.openxmlformats.org/officeDocument/2006/relationships/vmlDrawing" Target="../drawings/vmlDrawing10.vml"/><Relationship Id="rId6" Type="http://schemas.microsoft.com/office/2007/relationships/media" Target="../media/media3.avi"/><Relationship Id="rId11" Type="http://schemas.openxmlformats.org/officeDocument/2006/relationships/image" Target="../media/image22.png"/><Relationship Id="rId5" Type="http://schemas.openxmlformats.org/officeDocument/2006/relationships/video" Target="../media/media2.avi"/><Relationship Id="rId10" Type="http://schemas.openxmlformats.org/officeDocument/2006/relationships/image" Target="../media/image21.png"/><Relationship Id="rId4" Type="http://schemas.microsoft.com/office/2007/relationships/media" Target="../media/media2.avi"/><Relationship Id="rId9"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23.wmf"/><Relationship Id="rId4" Type="http://schemas.openxmlformats.org/officeDocument/2006/relationships/oleObject" Target="../embeddings/oleObject16.bin"/></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28.png"/><Relationship Id="rId3" Type="http://schemas.openxmlformats.org/officeDocument/2006/relationships/video" Target="../media/media4.avi"/><Relationship Id="rId7" Type="http://schemas.openxmlformats.org/officeDocument/2006/relationships/video" Target="../media/media6.avi"/><Relationship Id="rId12" Type="http://schemas.openxmlformats.org/officeDocument/2006/relationships/image" Target="../media/image27.png"/><Relationship Id="rId2" Type="http://schemas.microsoft.com/office/2007/relationships/media" Target="../media/media4.avi"/><Relationship Id="rId1" Type="http://schemas.openxmlformats.org/officeDocument/2006/relationships/vmlDrawing" Target="../drawings/vmlDrawing12.vml"/><Relationship Id="rId6" Type="http://schemas.microsoft.com/office/2007/relationships/media" Target="../media/media6.avi"/><Relationship Id="rId11" Type="http://schemas.openxmlformats.org/officeDocument/2006/relationships/image" Target="../media/image25.wmf"/><Relationship Id="rId5" Type="http://schemas.openxmlformats.org/officeDocument/2006/relationships/video" Target="../media/media5.avi"/><Relationship Id="rId10" Type="http://schemas.openxmlformats.org/officeDocument/2006/relationships/oleObject" Target="../embeddings/oleObject17.bin"/><Relationship Id="rId4" Type="http://schemas.microsoft.com/office/2007/relationships/media" Target="../media/media5.avi"/><Relationship Id="rId9"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image" Target="../media/image29.wmf"/><Relationship Id="rId4" Type="http://schemas.openxmlformats.org/officeDocument/2006/relationships/oleObject" Target="../embeddings/oleObject18.bin"/></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34.png"/><Relationship Id="rId3" Type="http://schemas.openxmlformats.org/officeDocument/2006/relationships/video" Target="../media/media7.avi"/><Relationship Id="rId7" Type="http://schemas.openxmlformats.org/officeDocument/2006/relationships/video" Target="../media/media9.avi"/><Relationship Id="rId12" Type="http://schemas.openxmlformats.org/officeDocument/2006/relationships/image" Target="../media/image33.png"/><Relationship Id="rId2" Type="http://schemas.microsoft.com/office/2007/relationships/media" Target="../media/media7.avi"/><Relationship Id="rId1" Type="http://schemas.openxmlformats.org/officeDocument/2006/relationships/vmlDrawing" Target="../drawings/vmlDrawing14.vml"/><Relationship Id="rId6" Type="http://schemas.microsoft.com/office/2007/relationships/media" Target="../media/media9.avi"/><Relationship Id="rId11" Type="http://schemas.openxmlformats.org/officeDocument/2006/relationships/image" Target="../media/image31.wmf"/><Relationship Id="rId5" Type="http://schemas.openxmlformats.org/officeDocument/2006/relationships/video" Target="../media/media8.avi"/><Relationship Id="rId10" Type="http://schemas.openxmlformats.org/officeDocument/2006/relationships/oleObject" Target="../embeddings/oleObject19.bin"/><Relationship Id="rId4" Type="http://schemas.microsoft.com/office/2007/relationships/media" Target="../media/media8.avi"/><Relationship Id="rId9"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2.xml"/><Relationship Id="rId1" Type="http://schemas.openxmlformats.org/officeDocument/2006/relationships/vmlDrawing" Target="../drawings/vmlDrawing15.vml"/><Relationship Id="rId5" Type="http://schemas.openxmlformats.org/officeDocument/2006/relationships/image" Target="../media/image35.wmf"/><Relationship Id="rId4" Type="http://schemas.openxmlformats.org/officeDocument/2006/relationships/oleObject" Target="../embeddings/oleObject20.bin"/></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18.wmf"/><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oleObject" Target="../embeddings/oleObject22.bin"/><Relationship Id="rId5" Type="http://schemas.openxmlformats.org/officeDocument/2006/relationships/image" Target="../media/image39.wmf"/><Relationship Id="rId4" Type="http://schemas.openxmlformats.org/officeDocument/2006/relationships/oleObject" Target="../embeddings/oleObject21.bin"/></Relationships>
</file>

<file path=ppt/slides/_rels/slide23.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43.png"/><Relationship Id="rId3" Type="http://schemas.openxmlformats.org/officeDocument/2006/relationships/video" Target="../media/media10.avi"/><Relationship Id="rId7" Type="http://schemas.openxmlformats.org/officeDocument/2006/relationships/video" Target="../media/media12.avi"/><Relationship Id="rId12" Type="http://schemas.openxmlformats.org/officeDocument/2006/relationships/image" Target="../media/image42.png"/><Relationship Id="rId2" Type="http://schemas.microsoft.com/office/2007/relationships/media" Target="../media/media10.avi"/><Relationship Id="rId1" Type="http://schemas.openxmlformats.org/officeDocument/2006/relationships/vmlDrawing" Target="../drawings/vmlDrawing17.vml"/><Relationship Id="rId6" Type="http://schemas.microsoft.com/office/2007/relationships/media" Target="../media/media12.avi"/><Relationship Id="rId11" Type="http://schemas.openxmlformats.org/officeDocument/2006/relationships/image" Target="../media/image41.png"/><Relationship Id="rId5" Type="http://schemas.openxmlformats.org/officeDocument/2006/relationships/video" Target="../media/media11.avi"/><Relationship Id="rId10" Type="http://schemas.openxmlformats.org/officeDocument/2006/relationships/image" Target="../media/image40.wmf"/><Relationship Id="rId4" Type="http://schemas.microsoft.com/office/2007/relationships/media" Target="../media/media11.avi"/><Relationship Id="rId9" Type="http://schemas.openxmlformats.org/officeDocument/2006/relationships/oleObject" Target="../embeddings/oleObject23.bin"/><Relationship Id="rId14"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image" Target="../media/image38.png"/><Relationship Id="rId5" Type="http://schemas.openxmlformats.org/officeDocument/2006/relationships/image" Target="../media/image45.wmf"/><Relationship Id="rId4" Type="http://schemas.openxmlformats.org/officeDocument/2006/relationships/oleObject" Target="../embeddings/oleObject24.bin"/></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image" Target="../media/image47.png"/><Relationship Id="rId4" Type="http://schemas.openxmlformats.org/officeDocument/2006/relationships/image" Target="../media/image45.w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image" Target="../media/image49.wmf"/><Relationship Id="rId5" Type="http://schemas.openxmlformats.org/officeDocument/2006/relationships/oleObject" Target="../embeddings/oleObject27.bin"/><Relationship Id="rId4" Type="http://schemas.openxmlformats.org/officeDocument/2006/relationships/image" Target="../media/image48.wmf"/></Relationships>
</file>

<file path=ppt/slides/_rels/slide28.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52.png"/><Relationship Id="rId3" Type="http://schemas.openxmlformats.org/officeDocument/2006/relationships/video" Target="../media/media13.avi"/><Relationship Id="rId7" Type="http://schemas.openxmlformats.org/officeDocument/2006/relationships/video" Target="../media/media15.avi"/><Relationship Id="rId12" Type="http://schemas.openxmlformats.org/officeDocument/2006/relationships/image" Target="../media/image44.png"/><Relationship Id="rId2" Type="http://schemas.microsoft.com/office/2007/relationships/media" Target="../media/media13.avi"/><Relationship Id="rId1" Type="http://schemas.openxmlformats.org/officeDocument/2006/relationships/vmlDrawing" Target="../drawings/vmlDrawing21.vml"/><Relationship Id="rId6" Type="http://schemas.microsoft.com/office/2007/relationships/media" Target="../media/media15.avi"/><Relationship Id="rId11" Type="http://schemas.openxmlformats.org/officeDocument/2006/relationships/image" Target="../media/image51.png"/><Relationship Id="rId5" Type="http://schemas.openxmlformats.org/officeDocument/2006/relationships/video" Target="../media/media14.avi"/><Relationship Id="rId10" Type="http://schemas.openxmlformats.org/officeDocument/2006/relationships/image" Target="../media/image50.wmf"/><Relationship Id="rId4" Type="http://schemas.microsoft.com/office/2007/relationships/media" Target="../media/media14.avi"/><Relationship Id="rId9" Type="http://schemas.openxmlformats.org/officeDocument/2006/relationships/oleObject" Target="../embeddings/oleObject28.bin"/><Relationship Id="rId14" Type="http://schemas.openxmlformats.org/officeDocument/2006/relationships/image" Target="../media/image43.png"/></Relationships>
</file>

<file path=ppt/slides/_rels/slide2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Layout" Target="../slideLayouts/slideLayout2.xml"/><Relationship Id="rId1" Type="http://schemas.openxmlformats.org/officeDocument/2006/relationships/vmlDrawing" Target="../drawings/vmlDrawing22.vml"/><Relationship Id="rId5" Type="http://schemas.openxmlformats.org/officeDocument/2006/relationships/image" Target="../media/image53.wmf"/><Relationship Id="rId4" Type="http://schemas.openxmlformats.org/officeDocument/2006/relationships/oleObject" Target="../embeddings/oleObject29.bin"/></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2.xml"/><Relationship Id="rId1" Type="http://schemas.openxmlformats.org/officeDocument/2006/relationships/vmlDrawing" Target="../drawings/vmlDrawing23.vml"/><Relationship Id="rId5" Type="http://schemas.openxmlformats.org/officeDocument/2006/relationships/image" Target="../media/image55.png"/><Relationship Id="rId4" Type="http://schemas.openxmlformats.org/officeDocument/2006/relationships/image" Target="../media/image53.wmf"/></Relationships>
</file>

<file path=ppt/slides/_rels/slide31.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447800"/>
            <a:ext cx="9036496" cy="1909192"/>
          </a:xfrm>
        </p:spPr>
        <p:txBody>
          <a:bodyPr>
            <a:normAutofit fontScale="90000"/>
          </a:bodyPr>
          <a:lstStyle/>
          <a:p>
            <a:r>
              <a:rPr lang="en-US" altLang="zh-CN" dirty="0"/>
              <a:t/>
            </a:r>
            <a:br>
              <a:rPr lang="en-US" altLang="zh-CN" dirty="0"/>
            </a:br>
            <a:r>
              <a:rPr lang="en-US" altLang="zh-CN" b="1" dirty="0"/>
              <a:t>The Effect of Surfactant </a:t>
            </a:r>
            <a:r>
              <a:rPr lang="en-US" altLang="zh-CN" b="1" dirty="0" smtClean="0"/>
              <a:t>Partition  Coefficient on Foam Transport</a:t>
            </a:r>
            <a:endParaRPr lang="en-US" b="1" dirty="0"/>
          </a:p>
        </p:txBody>
      </p:sp>
      <p:sp>
        <p:nvSpPr>
          <p:cNvPr id="3" name="Subtitle 2"/>
          <p:cNvSpPr>
            <a:spLocks noGrp="1"/>
          </p:cNvSpPr>
          <p:nvPr>
            <p:ph type="subTitle" idx="1"/>
          </p:nvPr>
        </p:nvSpPr>
        <p:spPr/>
        <p:txBody>
          <a:bodyPr/>
          <a:lstStyle/>
          <a:p>
            <a:r>
              <a:rPr lang="en-US" dirty="0" smtClean="0"/>
              <a:t>Yongchao Zeng, Kun Ma</a:t>
            </a:r>
          </a:p>
          <a:p>
            <a:endParaRPr lang="en-US" dirty="0" smtClean="0"/>
          </a:p>
          <a:p>
            <a:r>
              <a:rPr lang="en-US" dirty="0" smtClean="0"/>
              <a:t>2014.04.17</a:t>
            </a:r>
            <a:endParaRPr lang="en-US" dirty="0"/>
          </a:p>
        </p:txBody>
      </p:sp>
    </p:spTree>
    <p:extLst>
      <p:ext uri="{BB962C8B-B14F-4D97-AF65-F5344CB8AC3E}">
        <p14:creationId xmlns:p14="http://schemas.microsoft.com/office/powerpoint/2010/main" val="26060731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3200" b="1" dirty="0" smtClean="0"/>
              <a:t>Surfactant for Foam </a:t>
            </a:r>
            <a:r>
              <a:rPr lang="en-US" altLang="zh-CN" sz="3200" b="1" dirty="0"/>
              <a:t>F</a:t>
            </a:r>
            <a:r>
              <a:rPr lang="en-US" altLang="zh-CN" sz="3200" b="1" dirty="0" smtClean="0"/>
              <a:t>looding </a:t>
            </a:r>
            <a:endParaRPr lang="zh-CN" altLang="en-US" sz="3200" b="1" dirty="0"/>
          </a:p>
        </p:txBody>
      </p:sp>
      <p:sp>
        <p:nvSpPr>
          <p:cNvPr id="3" name="内容占位符 2"/>
          <p:cNvSpPr>
            <a:spLocks noGrp="1"/>
          </p:cNvSpPr>
          <p:nvPr>
            <p:ph idx="1"/>
          </p:nvPr>
        </p:nvSpPr>
        <p:spPr/>
        <p:txBody>
          <a:bodyPr>
            <a:normAutofit/>
          </a:bodyPr>
          <a:lstStyle/>
          <a:p>
            <a:r>
              <a:rPr lang="en-US" altLang="zh-CN" dirty="0" smtClean="0"/>
              <a:t>Anionic surfactants </a:t>
            </a:r>
            <a:endParaRPr lang="en-US" altLang="zh-CN" dirty="0"/>
          </a:p>
          <a:p>
            <a:pPr marL="0" indent="0">
              <a:buNone/>
            </a:pPr>
            <a:r>
              <a:rPr lang="en-US" altLang="zh-CN" dirty="0" smtClean="0"/>
              <a:t>          do not partition into the gas phase</a:t>
            </a:r>
            <a:endParaRPr lang="en-US" altLang="zh-CN" dirty="0"/>
          </a:p>
          <a:p>
            <a:r>
              <a:rPr lang="en-US" altLang="zh-CN" dirty="0" smtClean="0"/>
              <a:t>Non-ionic surfactants</a:t>
            </a:r>
          </a:p>
          <a:p>
            <a:pPr marL="0" indent="0">
              <a:buNone/>
            </a:pPr>
            <a:r>
              <a:rPr lang="en-US" altLang="zh-CN" dirty="0"/>
              <a:t> </a:t>
            </a:r>
            <a:r>
              <a:rPr lang="en-US" altLang="zh-CN" dirty="0" smtClean="0"/>
              <a:t>         CO</a:t>
            </a:r>
            <a:r>
              <a:rPr lang="en-US" altLang="zh-CN" baseline="-25000" dirty="0" smtClean="0"/>
              <a:t>2</a:t>
            </a:r>
            <a:r>
              <a:rPr lang="en-US" altLang="zh-CN" dirty="0" smtClean="0"/>
              <a:t> soluble</a:t>
            </a:r>
          </a:p>
          <a:p>
            <a:pPr marL="0" indent="0">
              <a:buNone/>
            </a:pPr>
            <a:r>
              <a:rPr lang="en-US" altLang="zh-CN" dirty="0"/>
              <a:t> </a:t>
            </a:r>
            <a:r>
              <a:rPr lang="en-US" altLang="zh-CN" dirty="0" smtClean="0"/>
              <a:t>         can partition into the CO</a:t>
            </a:r>
            <a:r>
              <a:rPr lang="en-US" altLang="zh-CN" baseline="-25000" dirty="0" smtClean="0"/>
              <a:t>2 </a:t>
            </a:r>
            <a:r>
              <a:rPr lang="en-US" altLang="zh-CN" dirty="0" smtClean="0"/>
              <a:t>phase</a:t>
            </a:r>
          </a:p>
          <a:p>
            <a:pPr marL="0" indent="0">
              <a:buNone/>
            </a:pPr>
            <a:endParaRPr lang="en-US" altLang="zh-CN" dirty="0"/>
          </a:p>
          <a:p>
            <a:pPr marL="0" indent="0">
              <a:buNone/>
            </a:pPr>
            <a:r>
              <a:rPr lang="en-US" altLang="zh-CN" dirty="0" smtClean="0"/>
              <a:t>          </a:t>
            </a:r>
          </a:p>
        </p:txBody>
      </p:sp>
      <p:graphicFrame>
        <p:nvGraphicFramePr>
          <p:cNvPr id="4" name="对象 3"/>
          <p:cNvGraphicFramePr>
            <a:graphicFrameLocks noChangeAspect="1"/>
          </p:cNvGraphicFramePr>
          <p:nvPr>
            <p:extLst>
              <p:ext uri="{D42A27DB-BD31-4B8C-83A1-F6EECF244321}">
                <p14:modId xmlns:p14="http://schemas.microsoft.com/office/powerpoint/2010/main" val="610552900"/>
              </p:ext>
            </p:extLst>
          </p:nvPr>
        </p:nvGraphicFramePr>
        <p:xfrm>
          <a:off x="1619672" y="4653136"/>
          <a:ext cx="1944216" cy="1272578"/>
        </p:xfrm>
        <a:graphic>
          <a:graphicData uri="http://schemas.openxmlformats.org/presentationml/2006/ole">
            <mc:AlternateContent xmlns:mc="http://schemas.openxmlformats.org/markup-compatibility/2006">
              <mc:Choice xmlns:v="urn:schemas-microsoft-com:vml" Requires="v">
                <p:oleObj spid="_x0000_s1291" name="Equation" r:id="rId4" imgW="698400" imgH="457200" progId="Equation.DSMT4">
                  <p:embed/>
                </p:oleObj>
              </mc:Choice>
              <mc:Fallback>
                <p:oleObj name="Equation" r:id="rId4" imgW="698400" imgH="457200" progId="Equation.DSMT4">
                  <p:embed/>
                  <p:pic>
                    <p:nvPicPr>
                      <p:cNvPr id="0" name=""/>
                      <p:cNvPicPr/>
                      <p:nvPr/>
                    </p:nvPicPr>
                    <p:blipFill>
                      <a:blip r:embed="rId5"/>
                      <a:stretch>
                        <a:fillRect/>
                      </a:stretch>
                    </p:blipFill>
                    <p:spPr>
                      <a:xfrm>
                        <a:off x="1619672" y="4653136"/>
                        <a:ext cx="1944216" cy="1272578"/>
                      </a:xfrm>
                      <a:prstGeom prst="rect">
                        <a:avLst/>
                      </a:prstGeom>
                    </p:spPr>
                  </p:pic>
                </p:oleObj>
              </mc:Fallback>
            </mc:AlternateContent>
          </a:graphicData>
        </a:graphic>
      </p:graphicFrame>
      <p:sp>
        <p:nvSpPr>
          <p:cNvPr id="5" name="灯片编号占位符 4"/>
          <p:cNvSpPr>
            <a:spLocks noGrp="1"/>
          </p:cNvSpPr>
          <p:nvPr>
            <p:ph type="sldNum" sz="quarter" idx="12"/>
          </p:nvPr>
        </p:nvSpPr>
        <p:spPr/>
        <p:txBody>
          <a:bodyPr/>
          <a:lstStyle/>
          <a:p>
            <a:fld id="{D9A775B0-49FA-4177-AE7D-678D05CA9F53}" type="slidenum">
              <a:rPr lang="zh-CN" altLang="en-US" smtClean="0"/>
              <a:t>2</a:t>
            </a:fld>
            <a:endParaRPr lang="zh-CN" altLang="en-US"/>
          </a:p>
        </p:txBody>
      </p:sp>
    </p:spTree>
    <p:extLst>
      <p:ext uri="{BB962C8B-B14F-4D97-AF65-F5344CB8AC3E}">
        <p14:creationId xmlns:p14="http://schemas.microsoft.com/office/powerpoint/2010/main" val="15209582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29" y="764703"/>
            <a:ext cx="5499100" cy="3603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标题 1"/>
          <p:cNvSpPr>
            <a:spLocks noGrp="1"/>
          </p:cNvSpPr>
          <p:nvPr>
            <p:ph type="title"/>
          </p:nvPr>
        </p:nvSpPr>
        <p:spPr/>
        <p:txBody>
          <a:bodyPr>
            <a:normAutofit/>
          </a:bodyPr>
          <a:lstStyle/>
          <a:p>
            <a:r>
              <a:rPr lang="en-US" altLang="zh-CN" sz="3200" b="1" dirty="0" smtClean="0"/>
              <a:t>Surfactant Partition Coefficient </a:t>
            </a:r>
            <a:endParaRPr lang="zh-CN" altLang="en-US" sz="3200" b="1" dirty="0"/>
          </a:p>
        </p:txBody>
      </p:sp>
      <p:sp>
        <p:nvSpPr>
          <p:cNvPr id="4" name="灯片编号占位符 3"/>
          <p:cNvSpPr>
            <a:spLocks noGrp="1"/>
          </p:cNvSpPr>
          <p:nvPr>
            <p:ph type="sldNum" sz="quarter" idx="12"/>
          </p:nvPr>
        </p:nvSpPr>
        <p:spPr/>
        <p:txBody>
          <a:bodyPr/>
          <a:lstStyle/>
          <a:p>
            <a:fld id="{D9A775B0-49FA-4177-AE7D-678D05CA9F53}" type="slidenum">
              <a:rPr lang="zh-CN" altLang="en-US" smtClean="0"/>
              <a:t>3</a:t>
            </a:fld>
            <a:endParaRPr lang="zh-CN" altLang="en-US"/>
          </a:p>
        </p:txBody>
      </p:sp>
      <p:graphicFrame>
        <p:nvGraphicFramePr>
          <p:cNvPr id="6" name="对象 5"/>
          <p:cNvGraphicFramePr>
            <a:graphicFrameLocks noChangeAspect="1"/>
          </p:cNvGraphicFramePr>
          <p:nvPr>
            <p:extLst>
              <p:ext uri="{D42A27DB-BD31-4B8C-83A1-F6EECF244321}">
                <p14:modId xmlns:p14="http://schemas.microsoft.com/office/powerpoint/2010/main" val="2419656732"/>
              </p:ext>
            </p:extLst>
          </p:nvPr>
        </p:nvGraphicFramePr>
        <p:xfrm>
          <a:off x="5172067" y="1268760"/>
          <a:ext cx="3971933" cy="1036157"/>
        </p:xfrm>
        <a:graphic>
          <a:graphicData uri="http://schemas.openxmlformats.org/presentationml/2006/ole">
            <mc:AlternateContent xmlns:mc="http://schemas.openxmlformats.org/markup-compatibility/2006">
              <mc:Choice xmlns:v="urn:schemas-microsoft-com:vml" Requires="v">
                <p:oleObj spid="_x0000_s50297" name="Equation" r:id="rId4" imgW="1752480" imgH="457200" progId="Equation.DSMT4">
                  <p:embed/>
                </p:oleObj>
              </mc:Choice>
              <mc:Fallback>
                <p:oleObj name="Equation" r:id="rId4" imgW="1752480" imgH="457200" progId="Equation.DSMT4">
                  <p:embed/>
                  <p:pic>
                    <p:nvPicPr>
                      <p:cNvPr id="0" name=""/>
                      <p:cNvPicPr/>
                      <p:nvPr/>
                    </p:nvPicPr>
                    <p:blipFill>
                      <a:blip r:embed="rId5"/>
                      <a:stretch>
                        <a:fillRect/>
                      </a:stretch>
                    </p:blipFill>
                    <p:spPr>
                      <a:xfrm>
                        <a:off x="5172067" y="1268760"/>
                        <a:ext cx="3971933" cy="1036157"/>
                      </a:xfrm>
                      <a:prstGeom prst="rect">
                        <a:avLst/>
                      </a:prstGeom>
                    </p:spPr>
                  </p:pic>
                </p:oleObj>
              </mc:Fallback>
            </mc:AlternateContent>
          </a:graphicData>
        </a:graphic>
      </p:graphicFrame>
      <p:graphicFrame>
        <p:nvGraphicFramePr>
          <p:cNvPr id="7" name="对象 6"/>
          <p:cNvGraphicFramePr>
            <a:graphicFrameLocks noChangeAspect="1"/>
          </p:cNvGraphicFramePr>
          <p:nvPr>
            <p:extLst>
              <p:ext uri="{D42A27DB-BD31-4B8C-83A1-F6EECF244321}">
                <p14:modId xmlns:p14="http://schemas.microsoft.com/office/powerpoint/2010/main" val="4144770107"/>
              </p:ext>
            </p:extLst>
          </p:nvPr>
        </p:nvGraphicFramePr>
        <p:xfrm>
          <a:off x="5148063" y="2636912"/>
          <a:ext cx="3995937" cy="940220"/>
        </p:xfrm>
        <a:graphic>
          <a:graphicData uri="http://schemas.openxmlformats.org/presentationml/2006/ole">
            <mc:AlternateContent xmlns:mc="http://schemas.openxmlformats.org/markup-compatibility/2006">
              <mc:Choice xmlns:v="urn:schemas-microsoft-com:vml" Requires="v">
                <p:oleObj spid="_x0000_s50298" name="Equation" r:id="rId6" imgW="1942920" imgH="457200" progId="Equation.DSMT4">
                  <p:embed/>
                </p:oleObj>
              </mc:Choice>
              <mc:Fallback>
                <p:oleObj name="Equation" r:id="rId6" imgW="1942920" imgH="457200" progId="Equation.DSMT4">
                  <p:embed/>
                  <p:pic>
                    <p:nvPicPr>
                      <p:cNvPr id="0" name=""/>
                      <p:cNvPicPr/>
                      <p:nvPr/>
                    </p:nvPicPr>
                    <p:blipFill>
                      <a:blip r:embed="rId7"/>
                      <a:stretch>
                        <a:fillRect/>
                      </a:stretch>
                    </p:blipFill>
                    <p:spPr>
                      <a:xfrm>
                        <a:off x="5148063" y="2636912"/>
                        <a:ext cx="3995937" cy="940220"/>
                      </a:xfrm>
                      <a:prstGeom prst="rect">
                        <a:avLst/>
                      </a:prstGeom>
                    </p:spPr>
                  </p:pic>
                </p:oleObj>
              </mc:Fallback>
            </mc:AlternateContent>
          </a:graphicData>
        </a:graphic>
      </p:graphicFrame>
      <p:graphicFrame>
        <p:nvGraphicFramePr>
          <p:cNvPr id="11" name="表格 10"/>
          <p:cNvGraphicFramePr>
            <a:graphicFrameLocks noGrp="1"/>
          </p:cNvGraphicFramePr>
          <p:nvPr>
            <p:extLst>
              <p:ext uri="{D42A27DB-BD31-4B8C-83A1-F6EECF244321}">
                <p14:modId xmlns:p14="http://schemas.microsoft.com/office/powerpoint/2010/main" val="603226746"/>
              </p:ext>
            </p:extLst>
          </p:nvPr>
        </p:nvGraphicFramePr>
        <p:xfrm>
          <a:off x="1691680" y="4365104"/>
          <a:ext cx="5760640" cy="1728192"/>
        </p:xfrm>
        <a:graphic>
          <a:graphicData uri="http://schemas.openxmlformats.org/drawingml/2006/table">
            <a:tbl>
              <a:tblPr firstRow="1" bandRow="1">
                <a:tableStyleId>{5C22544A-7EE6-4342-B048-85BDC9FD1C3A}</a:tableStyleId>
              </a:tblPr>
              <a:tblGrid>
                <a:gridCol w="2880320"/>
                <a:gridCol w="2880320"/>
              </a:tblGrid>
              <a:tr h="432048">
                <a:tc>
                  <a:txBody>
                    <a:bodyPr/>
                    <a:lstStyle/>
                    <a:p>
                      <a:pPr algn="ctr"/>
                      <a:r>
                        <a:rPr lang="en-US" altLang="zh-CN" sz="2000" b="1" dirty="0" smtClean="0"/>
                        <a:t>Characteristic </a:t>
                      </a:r>
                      <a:r>
                        <a:rPr lang="en-US" altLang="zh-CN" sz="2000" b="1" dirty="0" err="1" smtClean="0"/>
                        <a:t>Ksgw</a:t>
                      </a:r>
                      <a:endParaRPr lang="zh-CN" altLang="en-US" sz="2000" b="1" dirty="0"/>
                    </a:p>
                  </a:txBody>
                  <a:tcPr/>
                </a:tc>
                <a:tc>
                  <a:txBody>
                    <a:bodyPr/>
                    <a:lstStyle/>
                    <a:p>
                      <a:pPr algn="ctr"/>
                      <a:r>
                        <a:rPr lang="en-US" altLang="zh-CN" sz="2000" b="1" dirty="0" smtClean="0"/>
                        <a:t>value</a:t>
                      </a:r>
                      <a:endParaRPr lang="zh-CN" altLang="en-US" sz="2000" b="1" dirty="0"/>
                    </a:p>
                  </a:txBody>
                  <a:tcPr/>
                </a:tc>
              </a:tr>
              <a:tr h="432048">
                <a:tc>
                  <a:txBody>
                    <a:bodyPr/>
                    <a:lstStyle/>
                    <a:p>
                      <a:pPr algn="ctr"/>
                      <a:r>
                        <a:rPr lang="en-US" altLang="zh-CN" sz="2000" b="1" dirty="0" smtClean="0">
                          <a:solidFill>
                            <a:schemeClr val="tx2"/>
                          </a:solidFill>
                        </a:rPr>
                        <a:t>Small</a:t>
                      </a:r>
                      <a:endParaRPr lang="zh-CN" altLang="en-US" sz="2000" b="1" dirty="0">
                        <a:solidFill>
                          <a:schemeClr val="tx2"/>
                        </a:solidFill>
                      </a:endParaRPr>
                    </a:p>
                  </a:txBody>
                  <a:tcPr/>
                </a:tc>
                <a:tc>
                  <a:txBody>
                    <a:bodyPr/>
                    <a:lstStyle/>
                    <a:p>
                      <a:pPr algn="ctr"/>
                      <a:r>
                        <a:rPr lang="en-US" altLang="zh-CN" sz="2000" b="1" dirty="0" smtClean="0">
                          <a:solidFill>
                            <a:schemeClr val="tx2"/>
                          </a:solidFill>
                        </a:rPr>
                        <a:t>0.05</a:t>
                      </a:r>
                      <a:endParaRPr lang="zh-CN" altLang="en-US" sz="2000" b="1" dirty="0">
                        <a:solidFill>
                          <a:schemeClr val="tx2"/>
                        </a:solidFill>
                      </a:endParaRPr>
                    </a:p>
                  </a:txBody>
                  <a:tcPr/>
                </a:tc>
              </a:tr>
              <a:tr h="432048">
                <a:tc>
                  <a:txBody>
                    <a:bodyPr/>
                    <a:lstStyle/>
                    <a:p>
                      <a:pPr algn="ctr"/>
                      <a:r>
                        <a:rPr lang="en-US" altLang="zh-CN" sz="2000" b="1" dirty="0" smtClean="0">
                          <a:solidFill>
                            <a:srgbClr val="00B050"/>
                          </a:solidFill>
                        </a:rPr>
                        <a:t>Unity</a:t>
                      </a:r>
                      <a:endParaRPr lang="zh-CN" altLang="en-US" sz="2000" b="1" dirty="0">
                        <a:solidFill>
                          <a:srgbClr val="00B050"/>
                        </a:solidFill>
                      </a:endParaRPr>
                    </a:p>
                  </a:txBody>
                  <a:tcPr/>
                </a:tc>
                <a:tc>
                  <a:txBody>
                    <a:bodyPr/>
                    <a:lstStyle/>
                    <a:p>
                      <a:pPr algn="ctr"/>
                      <a:r>
                        <a:rPr lang="en-US" altLang="zh-CN" sz="2000" b="1" dirty="0" smtClean="0">
                          <a:solidFill>
                            <a:srgbClr val="00B050"/>
                          </a:solidFill>
                        </a:rPr>
                        <a:t>1.00</a:t>
                      </a:r>
                      <a:endParaRPr lang="zh-CN" altLang="en-US" sz="2000" b="1" dirty="0">
                        <a:solidFill>
                          <a:srgbClr val="00B050"/>
                        </a:solidFill>
                      </a:endParaRPr>
                    </a:p>
                  </a:txBody>
                  <a:tcPr/>
                </a:tc>
              </a:tr>
              <a:tr h="432048">
                <a:tc>
                  <a:txBody>
                    <a:bodyPr/>
                    <a:lstStyle/>
                    <a:p>
                      <a:pPr algn="ctr"/>
                      <a:r>
                        <a:rPr lang="en-US" altLang="zh-CN" sz="2000" b="1" dirty="0" smtClean="0">
                          <a:solidFill>
                            <a:srgbClr val="FF0000"/>
                          </a:solidFill>
                        </a:rPr>
                        <a:t>Large</a:t>
                      </a:r>
                      <a:endParaRPr lang="zh-CN" altLang="en-US" sz="2000" b="1" dirty="0">
                        <a:solidFill>
                          <a:srgbClr val="FF0000"/>
                        </a:solidFill>
                      </a:endParaRPr>
                    </a:p>
                  </a:txBody>
                  <a:tcPr/>
                </a:tc>
                <a:tc>
                  <a:txBody>
                    <a:bodyPr/>
                    <a:lstStyle/>
                    <a:p>
                      <a:pPr algn="ctr"/>
                      <a:r>
                        <a:rPr lang="en-US" altLang="zh-CN" sz="2000" b="1" dirty="0" smtClean="0">
                          <a:solidFill>
                            <a:srgbClr val="FF0000"/>
                          </a:solidFill>
                        </a:rPr>
                        <a:t>4.00</a:t>
                      </a:r>
                      <a:endParaRPr lang="zh-CN" altLang="en-US" sz="2000" b="1" dirty="0">
                        <a:solidFill>
                          <a:srgbClr val="FF0000"/>
                        </a:solidFill>
                      </a:endParaRPr>
                    </a:p>
                  </a:txBody>
                  <a:tcPr/>
                </a:tc>
              </a:tr>
            </a:tbl>
          </a:graphicData>
        </a:graphic>
      </p:graphicFrame>
      <p:sp>
        <p:nvSpPr>
          <p:cNvPr id="13" name="TextBox 12"/>
          <p:cNvSpPr txBox="1"/>
          <p:nvPr/>
        </p:nvSpPr>
        <p:spPr>
          <a:xfrm>
            <a:off x="21906" y="6423719"/>
            <a:ext cx="9122094" cy="461665"/>
          </a:xfrm>
          <a:prstGeom prst="rect">
            <a:avLst/>
          </a:prstGeom>
          <a:noFill/>
        </p:spPr>
        <p:txBody>
          <a:bodyPr wrap="square" rtlCol="0">
            <a:spAutoFit/>
          </a:bodyPr>
          <a:lstStyle/>
          <a:p>
            <a:r>
              <a:rPr lang="en-US" sz="1200" dirty="0"/>
              <a:t>Ren, </a:t>
            </a:r>
            <a:r>
              <a:rPr lang="en-US" sz="1200" dirty="0" err="1"/>
              <a:t>Guangwei</a:t>
            </a:r>
            <a:r>
              <a:rPr lang="en-US" sz="1200" dirty="0"/>
              <a:t>, Hang Zhang, and </a:t>
            </a:r>
            <a:r>
              <a:rPr lang="en-US" sz="1200" dirty="0" err="1"/>
              <a:t>Quoc</a:t>
            </a:r>
            <a:r>
              <a:rPr lang="en-US" sz="1200" dirty="0"/>
              <a:t> P. Nguyen. “Effect of Surfactant Partitioning Between CO2 and Water on CO2 Mobility Control in Hydrocarbon Reservoirs.” SPE: Society of Petroleum Engineers, 2011. doi:10.2118/145102-MS.</a:t>
            </a:r>
            <a:endParaRPr lang="en-US" sz="1200" dirty="0">
              <a:effectLst/>
            </a:endParaRPr>
          </a:p>
        </p:txBody>
      </p:sp>
    </p:spTree>
    <p:extLst>
      <p:ext uri="{BB962C8B-B14F-4D97-AF65-F5344CB8AC3E}">
        <p14:creationId xmlns:p14="http://schemas.microsoft.com/office/powerpoint/2010/main" val="37164068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3200" b="1" dirty="0" smtClean="0"/>
              <a:t>STARS Foam Model</a:t>
            </a:r>
            <a:endParaRPr lang="zh-CN" altLang="en-US" sz="3200" b="1" dirty="0"/>
          </a:p>
        </p:txBody>
      </p:sp>
      <p:sp>
        <p:nvSpPr>
          <p:cNvPr id="3" name="内容占位符 2"/>
          <p:cNvSpPr>
            <a:spLocks noGrp="1"/>
          </p:cNvSpPr>
          <p:nvPr>
            <p:ph idx="1"/>
          </p:nvPr>
        </p:nvSpPr>
        <p:spPr>
          <a:xfrm>
            <a:off x="457200" y="980728"/>
            <a:ext cx="8229600" cy="4997152"/>
          </a:xfrm>
        </p:spPr>
        <p:txBody>
          <a:bodyPr>
            <a:normAutofit fontScale="92500"/>
          </a:bodyPr>
          <a:lstStyle/>
          <a:p>
            <a:r>
              <a:rPr lang="en-US" altLang="zh-CN" dirty="0"/>
              <a:t>T</a:t>
            </a:r>
            <a:r>
              <a:rPr lang="en-US" altLang="zh-CN" dirty="0" smtClean="0"/>
              <a:t>he STARS Model</a:t>
            </a:r>
          </a:p>
          <a:p>
            <a:endParaRPr lang="en-US" altLang="zh-CN" dirty="0"/>
          </a:p>
          <a:p>
            <a:endParaRPr lang="en-US" altLang="zh-CN" dirty="0" smtClean="0"/>
          </a:p>
          <a:p>
            <a:endParaRPr lang="en-US" altLang="zh-CN" dirty="0"/>
          </a:p>
          <a:p>
            <a:endParaRPr lang="en-US" altLang="zh-CN" dirty="0" smtClean="0"/>
          </a:p>
          <a:p>
            <a:r>
              <a:rPr lang="en-US" altLang="zh-CN" dirty="0" smtClean="0"/>
              <a:t>                  reference mobility reduction factor</a:t>
            </a:r>
          </a:p>
          <a:p>
            <a:pPr marL="0" indent="0">
              <a:buNone/>
            </a:pPr>
            <a:r>
              <a:rPr lang="en-US" altLang="zh-CN" dirty="0"/>
              <a:t> </a:t>
            </a:r>
            <a:r>
              <a:rPr lang="en-US" altLang="zh-CN" dirty="0" smtClean="0"/>
              <a:t>                 </a:t>
            </a:r>
          </a:p>
          <a:p>
            <a:r>
              <a:rPr lang="en-US" altLang="zh-CN" dirty="0"/>
              <a:t> </a:t>
            </a:r>
            <a:r>
              <a:rPr lang="en-US" altLang="zh-CN" dirty="0" smtClean="0"/>
              <a:t>                 contribution of different factors on</a:t>
            </a:r>
          </a:p>
          <a:p>
            <a:pPr marL="0" indent="0">
              <a:buNone/>
            </a:pPr>
            <a:r>
              <a:rPr lang="en-US" altLang="zh-CN" dirty="0" smtClean="0"/>
              <a:t>                      foam strength </a:t>
            </a:r>
            <a:endParaRPr lang="en-US" altLang="zh-CN" dirty="0"/>
          </a:p>
          <a:p>
            <a:endParaRPr lang="zh-CN" altLang="en-US" dirty="0"/>
          </a:p>
        </p:txBody>
      </p:sp>
      <p:graphicFrame>
        <p:nvGraphicFramePr>
          <p:cNvPr id="4" name="对象 3"/>
          <p:cNvGraphicFramePr>
            <a:graphicFrameLocks noChangeAspect="1"/>
          </p:cNvGraphicFramePr>
          <p:nvPr>
            <p:extLst>
              <p:ext uri="{D42A27DB-BD31-4B8C-83A1-F6EECF244321}">
                <p14:modId xmlns:p14="http://schemas.microsoft.com/office/powerpoint/2010/main" val="3070631187"/>
              </p:ext>
            </p:extLst>
          </p:nvPr>
        </p:nvGraphicFramePr>
        <p:xfrm>
          <a:off x="755576" y="1628800"/>
          <a:ext cx="7020780" cy="1872208"/>
        </p:xfrm>
        <a:graphic>
          <a:graphicData uri="http://schemas.openxmlformats.org/presentationml/2006/ole">
            <mc:AlternateContent xmlns:mc="http://schemas.openxmlformats.org/markup-compatibility/2006">
              <mc:Choice xmlns:v="urn:schemas-microsoft-com:vml" Requires="v">
                <p:oleObj spid="_x0000_s3858" name="Equation" r:id="rId4" imgW="2666880" imgH="711000" progId="Equation.DSMT4">
                  <p:embed/>
                </p:oleObj>
              </mc:Choice>
              <mc:Fallback>
                <p:oleObj name="Equation" r:id="rId4" imgW="2666880" imgH="711000" progId="Equation.DSMT4">
                  <p:embed/>
                  <p:pic>
                    <p:nvPicPr>
                      <p:cNvPr id="0" name=""/>
                      <p:cNvPicPr/>
                      <p:nvPr/>
                    </p:nvPicPr>
                    <p:blipFill>
                      <a:blip r:embed="rId5"/>
                      <a:stretch>
                        <a:fillRect/>
                      </a:stretch>
                    </p:blipFill>
                    <p:spPr>
                      <a:xfrm>
                        <a:off x="755576" y="1628800"/>
                        <a:ext cx="7020780" cy="1872208"/>
                      </a:xfrm>
                      <a:prstGeom prst="rect">
                        <a:avLst/>
                      </a:prstGeom>
                    </p:spPr>
                  </p:pic>
                </p:oleObj>
              </mc:Fallback>
            </mc:AlternateContent>
          </a:graphicData>
        </a:graphic>
      </p:graphicFrame>
      <p:graphicFrame>
        <p:nvGraphicFramePr>
          <p:cNvPr id="5" name="对象 4"/>
          <p:cNvGraphicFramePr>
            <a:graphicFrameLocks noChangeAspect="1"/>
          </p:cNvGraphicFramePr>
          <p:nvPr>
            <p:extLst>
              <p:ext uri="{D42A27DB-BD31-4B8C-83A1-F6EECF244321}">
                <p14:modId xmlns:p14="http://schemas.microsoft.com/office/powerpoint/2010/main" val="1473649419"/>
              </p:ext>
            </p:extLst>
          </p:nvPr>
        </p:nvGraphicFramePr>
        <p:xfrm>
          <a:off x="971600" y="3789040"/>
          <a:ext cx="1512168" cy="620377"/>
        </p:xfrm>
        <a:graphic>
          <a:graphicData uri="http://schemas.openxmlformats.org/presentationml/2006/ole">
            <mc:AlternateContent xmlns:mc="http://schemas.openxmlformats.org/markup-compatibility/2006">
              <mc:Choice xmlns:v="urn:schemas-microsoft-com:vml" Requires="v">
                <p:oleObj spid="_x0000_s3859" name="Equation" r:id="rId6" imgW="495000" imgH="203040" progId="Equation.DSMT4">
                  <p:embed/>
                </p:oleObj>
              </mc:Choice>
              <mc:Fallback>
                <p:oleObj name="Equation" r:id="rId6" imgW="495000" imgH="203040" progId="Equation.DSMT4">
                  <p:embed/>
                  <p:pic>
                    <p:nvPicPr>
                      <p:cNvPr id="0" name=""/>
                      <p:cNvPicPr/>
                      <p:nvPr/>
                    </p:nvPicPr>
                    <p:blipFill>
                      <a:blip r:embed="rId7"/>
                      <a:stretch>
                        <a:fillRect/>
                      </a:stretch>
                    </p:blipFill>
                    <p:spPr>
                      <a:xfrm>
                        <a:off x="971600" y="3789040"/>
                        <a:ext cx="1512168" cy="620377"/>
                      </a:xfrm>
                      <a:prstGeom prst="rect">
                        <a:avLst/>
                      </a:prstGeom>
                    </p:spPr>
                  </p:pic>
                </p:oleObj>
              </mc:Fallback>
            </mc:AlternateContent>
          </a:graphicData>
        </a:graphic>
      </p:graphicFrame>
      <p:graphicFrame>
        <p:nvGraphicFramePr>
          <p:cNvPr id="6" name="对象 5"/>
          <p:cNvGraphicFramePr>
            <a:graphicFrameLocks noChangeAspect="1"/>
          </p:cNvGraphicFramePr>
          <p:nvPr>
            <p:extLst>
              <p:ext uri="{D42A27DB-BD31-4B8C-83A1-F6EECF244321}">
                <p14:modId xmlns:p14="http://schemas.microsoft.com/office/powerpoint/2010/main" val="1698525735"/>
              </p:ext>
            </p:extLst>
          </p:nvPr>
        </p:nvGraphicFramePr>
        <p:xfrm>
          <a:off x="1043608" y="4797152"/>
          <a:ext cx="1296144" cy="630557"/>
        </p:xfrm>
        <a:graphic>
          <a:graphicData uri="http://schemas.openxmlformats.org/presentationml/2006/ole">
            <mc:AlternateContent xmlns:mc="http://schemas.openxmlformats.org/markup-compatibility/2006">
              <mc:Choice xmlns:v="urn:schemas-microsoft-com:vml" Requires="v">
                <p:oleObj spid="_x0000_s3860" name="Equation" r:id="rId8" imgW="469800" imgH="228600" progId="Equation.DSMT4">
                  <p:embed/>
                </p:oleObj>
              </mc:Choice>
              <mc:Fallback>
                <p:oleObj name="Equation" r:id="rId8" imgW="469800" imgH="228600" progId="Equation.DSMT4">
                  <p:embed/>
                  <p:pic>
                    <p:nvPicPr>
                      <p:cNvPr id="0" name=""/>
                      <p:cNvPicPr/>
                      <p:nvPr/>
                    </p:nvPicPr>
                    <p:blipFill>
                      <a:blip r:embed="rId9"/>
                      <a:stretch>
                        <a:fillRect/>
                      </a:stretch>
                    </p:blipFill>
                    <p:spPr>
                      <a:xfrm>
                        <a:off x="1043608" y="4797152"/>
                        <a:ext cx="1296144" cy="630557"/>
                      </a:xfrm>
                      <a:prstGeom prst="rect">
                        <a:avLst/>
                      </a:prstGeom>
                    </p:spPr>
                  </p:pic>
                </p:oleObj>
              </mc:Fallback>
            </mc:AlternateContent>
          </a:graphicData>
        </a:graphic>
      </p:graphicFrame>
      <p:sp>
        <p:nvSpPr>
          <p:cNvPr id="7" name="灯片编号占位符 6"/>
          <p:cNvSpPr>
            <a:spLocks noGrp="1"/>
          </p:cNvSpPr>
          <p:nvPr>
            <p:ph type="sldNum" sz="quarter" idx="12"/>
          </p:nvPr>
        </p:nvSpPr>
        <p:spPr/>
        <p:txBody>
          <a:bodyPr/>
          <a:lstStyle/>
          <a:p>
            <a:fld id="{D9A775B0-49FA-4177-AE7D-678D05CA9F53}" type="slidenum">
              <a:rPr lang="zh-CN" altLang="en-US" smtClean="0"/>
              <a:t>4</a:t>
            </a:fld>
            <a:endParaRPr lang="zh-CN" altLang="en-US"/>
          </a:p>
        </p:txBody>
      </p:sp>
      <p:sp>
        <p:nvSpPr>
          <p:cNvPr id="11" name="TextBox 10"/>
          <p:cNvSpPr txBox="1"/>
          <p:nvPr/>
        </p:nvSpPr>
        <p:spPr>
          <a:xfrm>
            <a:off x="0" y="6423719"/>
            <a:ext cx="8726558" cy="461665"/>
          </a:xfrm>
          <a:prstGeom prst="rect">
            <a:avLst/>
          </a:prstGeom>
          <a:noFill/>
        </p:spPr>
        <p:txBody>
          <a:bodyPr wrap="square" rtlCol="0">
            <a:spAutoFit/>
          </a:bodyPr>
          <a:lstStyle/>
          <a:p>
            <a:r>
              <a:rPr lang="en-US" sz="1200" dirty="0"/>
              <a:t>Ma, Kun. (2013) "Transport of Surfactant and Foam in Porous Media for Enhanced Oil Recovery Processes." Doctoral Thesis, Rice University. http://hdl.handle.net/1911/71996.</a:t>
            </a:r>
            <a:endParaRPr lang="zh-CN" altLang="en-US" sz="1200" dirty="0"/>
          </a:p>
        </p:txBody>
      </p:sp>
    </p:spTree>
    <p:extLst>
      <p:ext uri="{BB962C8B-B14F-4D97-AF65-F5344CB8AC3E}">
        <p14:creationId xmlns:p14="http://schemas.microsoft.com/office/powerpoint/2010/main" val="25359579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8560" y="0"/>
            <a:ext cx="10153128" cy="1005840"/>
          </a:xfrm>
        </p:spPr>
        <p:txBody>
          <a:bodyPr>
            <a:normAutofit/>
          </a:bodyPr>
          <a:lstStyle/>
          <a:p>
            <a:r>
              <a:rPr lang="en-US" altLang="zh-CN" sz="3200" b="1" dirty="0" smtClean="0"/>
              <a:t>Surfactant-Concentration-Dependent </a:t>
            </a:r>
            <a:r>
              <a:rPr lang="en-US" altLang="zh-CN" sz="3200" b="1" dirty="0"/>
              <a:t>function</a:t>
            </a:r>
          </a:p>
        </p:txBody>
      </p:sp>
      <p:sp>
        <p:nvSpPr>
          <p:cNvPr id="3" name="内容占位符 2"/>
          <p:cNvSpPr>
            <a:spLocks noGrp="1"/>
          </p:cNvSpPr>
          <p:nvPr>
            <p:ph idx="1"/>
          </p:nvPr>
        </p:nvSpPr>
        <p:spPr>
          <a:xfrm>
            <a:off x="467544" y="1124744"/>
            <a:ext cx="8229600" cy="4857403"/>
          </a:xfrm>
        </p:spPr>
        <p:txBody>
          <a:bodyPr>
            <a:normAutofit/>
          </a:bodyPr>
          <a:lstStyle/>
          <a:p>
            <a:endParaRPr lang="en-US" altLang="zh-CN" dirty="0"/>
          </a:p>
          <a:p>
            <a:endParaRPr lang="en-US" altLang="zh-CN" dirty="0" smtClean="0"/>
          </a:p>
          <a:p>
            <a:pPr marL="0" indent="0">
              <a:buNone/>
            </a:pPr>
            <a:endParaRPr lang="en-US" altLang="zh-CN" dirty="0" smtClean="0"/>
          </a:p>
          <a:p>
            <a:endParaRPr lang="en-US" altLang="zh-CN" dirty="0"/>
          </a:p>
          <a:p>
            <a:endParaRPr lang="en-US" altLang="zh-CN" dirty="0" smtClean="0"/>
          </a:p>
          <a:p>
            <a:endParaRPr lang="en-US" altLang="zh-CN" dirty="0"/>
          </a:p>
          <a:p>
            <a:endParaRPr lang="zh-CN" altLang="en-US" dirty="0"/>
          </a:p>
        </p:txBody>
      </p:sp>
      <p:graphicFrame>
        <p:nvGraphicFramePr>
          <p:cNvPr id="4" name="对象 3"/>
          <p:cNvGraphicFramePr>
            <a:graphicFrameLocks noChangeAspect="1"/>
          </p:cNvGraphicFramePr>
          <p:nvPr>
            <p:extLst>
              <p:ext uri="{D42A27DB-BD31-4B8C-83A1-F6EECF244321}">
                <p14:modId xmlns:p14="http://schemas.microsoft.com/office/powerpoint/2010/main" val="3352790167"/>
              </p:ext>
            </p:extLst>
          </p:nvPr>
        </p:nvGraphicFramePr>
        <p:xfrm>
          <a:off x="1268845" y="1700808"/>
          <a:ext cx="6195355" cy="1656184"/>
        </p:xfrm>
        <a:graphic>
          <a:graphicData uri="http://schemas.openxmlformats.org/presentationml/2006/ole">
            <mc:AlternateContent xmlns:mc="http://schemas.openxmlformats.org/markup-compatibility/2006">
              <mc:Choice xmlns:v="urn:schemas-microsoft-com:vml" Requires="v">
                <p:oleObj spid="_x0000_s4463" name="Equation" r:id="rId4" imgW="2565360" imgH="685800" progId="Equation.DSMT4">
                  <p:embed/>
                </p:oleObj>
              </mc:Choice>
              <mc:Fallback>
                <p:oleObj name="Equation" r:id="rId4" imgW="2565360" imgH="685800" progId="Equation.DSMT4">
                  <p:embed/>
                  <p:pic>
                    <p:nvPicPr>
                      <p:cNvPr id="0" name=""/>
                      <p:cNvPicPr/>
                      <p:nvPr/>
                    </p:nvPicPr>
                    <p:blipFill>
                      <a:blip r:embed="rId5"/>
                      <a:stretch>
                        <a:fillRect/>
                      </a:stretch>
                    </p:blipFill>
                    <p:spPr>
                      <a:xfrm>
                        <a:off x="1268845" y="1700808"/>
                        <a:ext cx="6195355" cy="1656184"/>
                      </a:xfrm>
                      <a:prstGeom prst="rect">
                        <a:avLst/>
                      </a:prstGeom>
                    </p:spPr>
                  </p:pic>
                </p:oleObj>
              </mc:Fallback>
            </mc:AlternateContent>
          </a:graphicData>
        </a:graphic>
      </p:graphicFrame>
      <p:sp>
        <p:nvSpPr>
          <p:cNvPr id="5" name="灯片编号占位符 4"/>
          <p:cNvSpPr>
            <a:spLocks noGrp="1"/>
          </p:cNvSpPr>
          <p:nvPr>
            <p:ph type="sldNum" sz="quarter" idx="12"/>
          </p:nvPr>
        </p:nvSpPr>
        <p:spPr/>
        <p:txBody>
          <a:bodyPr/>
          <a:lstStyle/>
          <a:p>
            <a:fld id="{D9A775B0-49FA-4177-AE7D-678D05CA9F53}" type="slidenum">
              <a:rPr lang="zh-CN" altLang="en-US" smtClean="0"/>
              <a:t>5</a:t>
            </a:fld>
            <a:endParaRPr lang="zh-CN" altLang="en-US"/>
          </a:p>
        </p:txBody>
      </p:sp>
      <p:sp>
        <p:nvSpPr>
          <p:cNvPr id="8" name="TextBox 7"/>
          <p:cNvSpPr txBox="1"/>
          <p:nvPr/>
        </p:nvSpPr>
        <p:spPr>
          <a:xfrm>
            <a:off x="0" y="6423719"/>
            <a:ext cx="8726558" cy="461665"/>
          </a:xfrm>
          <a:prstGeom prst="rect">
            <a:avLst/>
          </a:prstGeom>
          <a:noFill/>
        </p:spPr>
        <p:txBody>
          <a:bodyPr wrap="square" rtlCol="0">
            <a:spAutoFit/>
          </a:bodyPr>
          <a:lstStyle/>
          <a:p>
            <a:r>
              <a:rPr lang="en-US" sz="1200" dirty="0"/>
              <a:t>Ma, Kun. (2013) "Transport of Surfactant and Foam in Porous Media for Enhanced Oil Recovery Processes." Doctoral Thesis, Rice University. http://hdl.handle.net/1911/71996.</a:t>
            </a:r>
            <a:endParaRPr lang="zh-CN" altLang="en-US" sz="1200" dirty="0"/>
          </a:p>
        </p:txBody>
      </p:sp>
      <p:pic>
        <p:nvPicPr>
          <p:cNvPr id="4382" name="Picture 28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286"/>
            <a:ext cx="914075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4978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15240"/>
            <a:ext cx="9144000" cy="1005840"/>
          </a:xfrm>
        </p:spPr>
        <p:txBody>
          <a:bodyPr>
            <a:normAutofit/>
          </a:bodyPr>
          <a:lstStyle/>
          <a:p>
            <a:r>
              <a:rPr lang="en-US" altLang="zh-CN" sz="3600" b="1" dirty="0" smtClean="0"/>
              <a:t>Water-Saturation-Dependent Function</a:t>
            </a:r>
            <a:endParaRPr lang="zh-CN" altLang="en-US" sz="3600" b="1" dirty="0"/>
          </a:p>
        </p:txBody>
      </p:sp>
      <p:graphicFrame>
        <p:nvGraphicFramePr>
          <p:cNvPr id="4" name="对象 3"/>
          <p:cNvGraphicFramePr>
            <a:graphicFrameLocks noChangeAspect="1"/>
          </p:cNvGraphicFramePr>
          <p:nvPr>
            <p:extLst>
              <p:ext uri="{D42A27DB-BD31-4B8C-83A1-F6EECF244321}">
                <p14:modId xmlns:p14="http://schemas.microsoft.com/office/powerpoint/2010/main" val="3115513075"/>
              </p:ext>
            </p:extLst>
          </p:nvPr>
        </p:nvGraphicFramePr>
        <p:xfrm>
          <a:off x="1403648" y="1556792"/>
          <a:ext cx="5886450" cy="1008062"/>
        </p:xfrm>
        <a:graphic>
          <a:graphicData uri="http://schemas.openxmlformats.org/presentationml/2006/ole">
            <mc:AlternateContent xmlns:mc="http://schemas.openxmlformats.org/markup-compatibility/2006">
              <mc:Choice xmlns:v="urn:schemas-microsoft-com:vml" Requires="v">
                <p:oleObj spid="_x0000_s19625" name="Equation" r:id="rId3" imgW="2298600" imgH="393480" progId="Equation.DSMT4">
                  <p:embed/>
                </p:oleObj>
              </mc:Choice>
              <mc:Fallback>
                <p:oleObj name="Equation" r:id="rId3" imgW="2298600" imgH="393480" progId="Equation.DSMT4">
                  <p:embed/>
                  <p:pic>
                    <p:nvPicPr>
                      <p:cNvPr id="0" name="对象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3648" y="1556792"/>
                        <a:ext cx="5886450"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灯片编号占位符 2"/>
          <p:cNvSpPr>
            <a:spLocks noGrp="1"/>
          </p:cNvSpPr>
          <p:nvPr>
            <p:ph type="sldNum" sz="quarter" idx="12"/>
          </p:nvPr>
        </p:nvSpPr>
        <p:spPr/>
        <p:txBody>
          <a:bodyPr/>
          <a:lstStyle/>
          <a:p>
            <a:fld id="{D9A775B0-49FA-4177-AE7D-678D05CA9F53}" type="slidenum">
              <a:rPr lang="zh-CN" altLang="en-US" smtClean="0"/>
              <a:t>6</a:t>
            </a:fld>
            <a:endParaRPr lang="zh-CN" altLang="en-US"/>
          </a:p>
        </p:txBody>
      </p:sp>
      <p:sp>
        <p:nvSpPr>
          <p:cNvPr id="7" name="TextBox 6"/>
          <p:cNvSpPr txBox="1"/>
          <p:nvPr/>
        </p:nvSpPr>
        <p:spPr>
          <a:xfrm>
            <a:off x="0" y="6423719"/>
            <a:ext cx="8726558" cy="461665"/>
          </a:xfrm>
          <a:prstGeom prst="rect">
            <a:avLst/>
          </a:prstGeom>
          <a:noFill/>
        </p:spPr>
        <p:txBody>
          <a:bodyPr wrap="square" rtlCol="0">
            <a:spAutoFit/>
          </a:bodyPr>
          <a:lstStyle/>
          <a:p>
            <a:r>
              <a:rPr lang="en-US" sz="1200" dirty="0"/>
              <a:t>Ma, Kun. (2013) "Transport of Surfactant and Foam in Porous Media for Enhanced Oil Recovery Processes." Doctoral Thesis, Rice University. http://hdl.handle.net/1911/71996.</a:t>
            </a:r>
            <a:endParaRPr lang="zh-CN" altLang="en-US" sz="1200" dirty="0"/>
          </a:p>
        </p:txBody>
      </p:sp>
      <p:pic>
        <p:nvPicPr>
          <p:cNvPr id="19545" name="Picture 8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436" y="0"/>
            <a:ext cx="10297144"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8789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5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3200" b="1" dirty="0" smtClean="0"/>
              <a:t>1-D Foam Simulator</a:t>
            </a:r>
            <a:endParaRPr lang="zh-CN" altLang="en-US" sz="3200" b="1" dirty="0"/>
          </a:p>
        </p:txBody>
      </p:sp>
      <p:sp>
        <p:nvSpPr>
          <p:cNvPr id="3" name="内容占位符 2"/>
          <p:cNvSpPr>
            <a:spLocks noGrp="1"/>
          </p:cNvSpPr>
          <p:nvPr>
            <p:ph idx="1"/>
          </p:nvPr>
        </p:nvSpPr>
        <p:spPr>
          <a:xfrm>
            <a:off x="457200" y="1124744"/>
            <a:ext cx="8229600" cy="5256584"/>
          </a:xfrm>
        </p:spPr>
        <p:txBody>
          <a:bodyPr/>
          <a:lstStyle/>
          <a:p>
            <a:r>
              <a:rPr lang="en-US" altLang="zh-CN" dirty="0" smtClean="0"/>
              <a:t>Conservation of Mass</a:t>
            </a:r>
          </a:p>
          <a:p>
            <a:endParaRPr lang="en-US" altLang="zh-CN" dirty="0"/>
          </a:p>
          <a:p>
            <a:endParaRPr lang="en-US" altLang="zh-CN" dirty="0" smtClean="0"/>
          </a:p>
          <a:p>
            <a:pPr marL="0" indent="0">
              <a:buNone/>
            </a:pPr>
            <a:endParaRPr lang="en-US" altLang="zh-CN" dirty="0"/>
          </a:p>
          <a:p>
            <a:r>
              <a:rPr lang="en-US" altLang="zh-CN" dirty="0" smtClean="0"/>
              <a:t>Conservation of Momentum: Darcy’s Law</a:t>
            </a:r>
          </a:p>
          <a:p>
            <a:endParaRPr lang="en-US" altLang="zh-CN" dirty="0" smtClean="0"/>
          </a:p>
        </p:txBody>
      </p:sp>
      <p:graphicFrame>
        <p:nvGraphicFramePr>
          <p:cNvPr id="4" name="对象 3"/>
          <p:cNvGraphicFramePr>
            <a:graphicFrameLocks noChangeAspect="1"/>
          </p:cNvGraphicFramePr>
          <p:nvPr>
            <p:extLst>
              <p:ext uri="{D42A27DB-BD31-4B8C-83A1-F6EECF244321}">
                <p14:modId xmlns:p14="http://schemas.microsoft.com/office/powerpoint/2010/main" val="3007906205"/>
              </p:ext>
            </p:extLst>
          </p:nvPr>
        </p:nvGraphicFramePr>
        <p:xfrm>
          <a:off x="827584" y="1628800"/>
          <a:ext cx="2448272" cy="2019824"/>
        </p:xfrm>
        <a:graphic>
          <a:graphicData uri="http://schemas.openxmlformats.org/presentationml/2006/ole">
            <mc:AlternateContent xmlns:mc="http://schemas.openxmlformats.org/markup-compatibility/2006">
              <mc:Choice xmlns:v="urn:schemas-microsoft-com:vml" Requires="v">
                <p:oleObj spid="_x0000_s5642" name="Equation" r:id="rId4" imgW="1015920" imgH="838080" progId="Equation.DSMT4">
                  <p:embed/>
                </p:oleObj>
              </mc:Choice>
              <mc:Fallback>
                <p:oleObj name="Equation" r:id="rId4" imgW="1015920" imgH="838080" progId="Equation.DSMT4">
                  <p:embed/>
                  <p:pic>
                    <p:nvPicPr>
                      <p:cNvPr id="0" name=""/>
                      <p:cNvPicPr/>
                      <p:nvPr/>
                    </p:nvPicPr>
                    <p:blipFill>
                      <a:blip r:embed="rId5"/>
                      <a:stretch>
                        <a:fillRect/>
                      </a:stretch>
                    </p:blipFill>
                    <p:spPr>
                      <a:xfrm>
                        <a:off x="827584" y="1628800"/>
                        <a:ext cx="2448272" cy="2019824"/>
                      </a:xfrm>
                      <a:prstGeom prst="rect">
                        <a:avLst/>
                      </a:prstGeom>
                    </p:spPr>
                  </p:pic>
                </p:oleObj>
              </mc:Fallback>
            </mc:AlternateContent>
          </a:graphicData>
        </a:graphic>
      </p:graphicFrame>
      <p:graphicFrame>
        <p:nvGraphicFramePr>
          <p:cNvPr id="5" name="对象 4"/>
          <p:cNvGraphicFramePr>
            <a:graphicFrameLocks noChangeAspect="1"/>
          </p:cNvGraphicFramePr>
          <p:nvPr>
            <p:extLst>
              <p:ext uri="{D42A27DB-BD31-4B8C-83A1-F6EECF244321}">
                <p14:modId xmlns:p14="http://schemas.microsoft.com/office/powerpoint/2010/main" val="1740095410"/>
              </p:ext>
            </p:extLst>
          </p:nvPr>
        </p:nvGraphicFramePr>
        <p:xfrm>
          <a:off x="899592" y="4149080"/>
          <a:ext cx="2376264" cy="2254404"/>
        </p:xfrm>
        <a:graphic>
          <a:graphicData uri="http://schemas.openxmlformats.org/presentationml/2006/ole">
            <mc:AlternateContent xmlns:mc="http://schemas.openxmlformats.org/markup-compatibility/2006">
              <mc:Choice xmlns:v="urn:schemas-microsoft-com:vml" Requires="v">
                <p:oleObj spid="_x0000_s5643" name="Equation" r:id="rId6" imgW="990360" imgH="939600" progId="Equation.DSMT4">
                  <p:embed/>
                </p:oleObj>
              </mc:Choice>
              <mc:Fallback>
                <p:oleObj name="Equation" r:id="rId6" imgW="990360" imgH="939600" progId="Equation.DSMT4">
                  <p:embed/>
                  <p:pic>
                    <p:nvPicPr>
                      <p:cNvPr id="0" name=""/>
                      <p:cNvPicPr/>
                      <p:nvPr/>
                    </p:nvPicPr>
                    <p:blipFill>
                      <a:blip r:embed="rId7"/>
                      <a:stretch>
                        <a:fillRect/>
                      </a:stretch>
                    </p:blipFill>
                    <p:spPr>
                      <a:xfrm>
                        <a:off x="899592" y="4149080"/>
                        <a:ext cx="2376264" cy="2254404"/>
                      </a:xfrm>
                      <a:prstGeom prst="rect">
                        <a:avLst/>
                      </a:prstGeom>
                    </p:spPr>
                  </p:pic>
                </p:oleObj>
              </mc:Fallback>
            </mc:AlternateContent>
          </a:graphicData>
        </a:graphic>
      </p:graphicFrame>
      <p:sp>
        <p:nvSpPr>
          <p:cNvPr id="6" name="灯片编号占位符 5"/>
          <p:cNvSpPr>
            <a:spLocks noGrp="1"/>
          </p:cNvSpPr>
          <p:nvPr>
            <p:ph type="sldNum" sz="quarter" idx="12"/>
          </p:nvPr>
        </p:nvSpPr>
        <p:spPr/>
        <p:txBody>
          <a:bodyPr/>
          <a:lstStyle/>
          <a:p>
            <a:fld id="{D9A775B0-49FA-4177-AE7D-678D05CA9F53}" type="slidenum">
              <a:rPr lang="zh-CN" altLang="en-US" smtClean="0"/>
              <a:t>7</a:t>
            </a:fld>
            <a:endParaRPr lang="zh-CN" altLang="en-US"/>
          </a:p>
        </p:txBody>
      </p:sp>
      <p:sp>
        <p:nvSpPr>
          <p:cNvPr id="8" name="TextBox 7"/>
          <p:cNvSpPr txBox="1"/>
          <p:nvPr/>
        </p:nvSpPr>
        <p:spPr>
          <a:xfrm>
            <a:off x="0" y="6423719"/>
            <a:ext cx="8726558" cy="461665"/>
          </a:xfrm>
          <a:prstGeom prst="rect">
            <a:avLst/>
          </a:prstGeom>
          <a:noFill/>
        </p:spPr>
        <p:txBody>
          <a:bodyPr wrap="square" rtlCol="0">
            <a:spAutoFit/>
          </a:bodyPr>
          <a:lstStyle/>
          <a:p>
            <a:r>
              <a:rPr lang="en-US" sz="1200" dirty="0"/>
              <a:t>Ma, Kun. (2013) "Transport of Surfactant and Foam in Porous Media for Enhanced Oil Recovery Processes." Doctoral Thesis, Rice University. http://hdl.handle.net/1911/71996.</a:t>
            </a:r>
            <a:endParaRPr lang="zh-CN" altLang="en-US" sz="1200" dirty="0"/>
          </a:p>
        </p:txBody>
      </p:sp>
    </p:spTree>
    <p:extLst>
      <p:ext uri="{BB962C8B-B14F-4D97-AF65-F5344CB8AC3E}">
        <p14:creationId xmlns:p14="http://schemas.microsoft.com/office/powerpoint/2010/main" val="19359870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3200" b="1" dirty="0" smtClean="0"/>
              <a:t>1-D Foam Simulator</a:t>
            </a:r>
            <a:endParaRPr lang="zh-CN" altLang="en-US" sz="3200" b="1" dirty="0"/>
          </a:p>
        </p:txBody>
      </p:sp>
      <p:sp>
        <p:nvSpPr>
          <p:cNvPr id="3" name="内容占位符 2"/>
          <p:cNvSpPr>
            <a:spLocks noGrp="1"/>
          </p:cNvSpPr>
          <p:nvPr>
            <p:ph idx="1"/>
          </p:nvPr>
        </p:nvSpPr>
        <p:spPr/>
        <p:txBody>
          <a:bodyPr/>
          <a:lstStyle/>
          <a:p>
            <a:r>
              <a:rPr lang="en-US" altLang="zh-CN" dirty="0" smtClean="0"/>
              <a:t>Surfactant Partitioning</a:t>
            </a:r>
          </a:p>
          <a:p>
            <a:endParaRPr lang="en-US" altLang="zh-CN" dirty="0" smtClean="0"/>
          </a:p>
          <a:p>
            <a:endParaRPr lang="en-US" altLang="zh-CN" dirty="0"/>
          </a:p>
        </p:txBody>
      </p:sp>
      <p:sp>
        <p:nvSpPr>
          <p:cNvPr id="5" name="TextBox 4"/>
          <p:cNvSpPr txBox="1"/>
          <p:nvPr/>
        </p:nvSpPr>
        <p:spPr>
          <a:xfrm>
            <a:off x="0" y="6423719"/>
            <a:ext cx="8726558" cy="461665"/>
          </a:xfrm>
          <a:prstGeom prst="rect">
            <a:avLst/>
          </a:prstGeom>
          <a:noFill/>
        </p:spPr>
        <p:txBody>
          <a:bodyPr wrap="square" rtlCol="0">
            <a:spAutoFit/>
          </a:bodyPr>
          <a:lstStyle/>
          <a:p>
            <a:r>
              <a:rPr lang="en-US" sz="1200" dirty="0"/>
              <a:t>Ma, Kun. (2013) "Transport of Surfactant and Foam in Porous Media for Enhanced Oil Recovery Processes." Doctoral Thesis, Rice University. http://hdl.handle.net/1911/71996.</a:t>
            </a:r>
            <a:endParaRPr lang="zh-CN" altLang="en-US" sz="1200" dirty="0"/>
          </a:p>
        </p:txBody>
      </p:sp>
      <p:sp>
        <p:nvSpPr>
          <p:cNvPr id="6" name="灯片编号占位符 5"/>
          <p:cNvSpPr>
            <a:spLocks noGrp="1"/>
          </p:cNvSpPr>
          <p:nvPr>
            <p:ph type="sldNum" sz="quarter" idx="12"/>
          </p:nvPr>
        </p:nvSpPr>
        <p:spPr/>
        <p:txBody>
          <a:bodyPr/>
          <a:lstStyle/>
          <a:p>
            <a:fld id="{D9A775B0-49FA-4177-AE7D-678D05CA9F53}" type="slidenum">
              <a:rPr lang="zh-CN" altLang="en-US" smtClean="0"/>
              <a:t>8</a:t>
            </a:fld>
            <a:endParaRPr lang="zh-CN" altLang="en-US"/>
          </a:p>
        </p:txBody>
      </p:sp>
      <p:graphicFrame>
        <p:nvGraphicFramePr>
          <p:cNvPr id="7" name="对象 6"/>
          <p:cNvGraphicFramePr>
            <a:graphicFrameLocks noChangeAspect="1"/>
          </p:cNvGraphicFramePr>
          <p:nvPr>
            <p:extLst>
              <p:ext uri="{D42A27DB-BD31-4B8C-83A1-F6EECF244321}">
                <p14:modId xmlns:p14="http://schemas.microsoft.com/office/powerpoint/2010/main" val="961763777"/>
              </p:ext>
            </p:extLst>
          </p:nvPr>
        </p:nvGraphicFramePr>
        <p:xfrm>
          <a:off x="501219" y="2420888"/>
          <a:ext cx="8167850" cy="3240360"/>
        </p:xfrm>
        <a:graphic>
          <a:graphicData uri="http://schemas.openxmlformats.org/presentationml/2006/ole">
            <mc:AlternateContent xmlns:mc="http://schemas.openxmlformats.org/markup-compatibility/2006">
              <mc:Choice xmlns:v="urn:schemas-microsoft-com:vml" Requires="v">
                <p:oleObj spid="_x0000_s6411" name="Equation" r:id="rId4" imgW="3873240" imgH="1536480" progId="Equation.DSMT4">
                  <p:embed/>
                </p:oleObj>
              </mc:Choice>
              <mc:Fallback>
                <p:oleObj name="Equation" r:id="rId4" imgW="3873240" imgH="1536480" progId="Equation.DSMT4">
                  <p:embed/>
                  <p:pic>
                    <p:nvPicPr>
                      <p:cNvPr id="0" name=""/>
                      <p:cNvPicPr/>
                      <p:nvPr/>
                    </p:nvPicPr>
                    <p:blipFill>
                      <a:blip r:embed="rId5"/>
                      <a:stretch>
                        <a:fillRect/>
                      </a:stretch>
                    </p:blipFill>
                    <p:spPr>
                      <a:xfrm>
                        <a:off x="501219" y="2420888"/>
                        <a:ext cx="8167850" cy="3240360"/>
                      </a:xfrm>
                      <a:prstGeom prst="rect">
                        <a:avLst/>
                      </a:prstGeom>
                    </p:spPr>
                  </p:pic>
                </p:oleObj>
              </mc:Fallback>
            </mc:AlternateContent>
          </a:graphicData>
        </a:graphic>
      </p:graphicFrame>
    </p:spTree>
    <p:extLst>
      <p:ext uri="{BB962C8B-B14F-4D97-AF65-F5344CB8AC3E}">
        <p14:creationId xmlns:p14="http://schemas.microsoft.com/office/powerpoint/2010/main" val="11767844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3200" b="1" dirty="0" smtClean="0"/>
              <a:t>Important Parameters</a:t>
            </a:r>
            <a:endParaRPr lang="zh-CN" altLang="en-US" sz="3200" b="1" dirty="0"/>
          </a:p>
        </p:txBody>
      </p:sp>
      <p:graphicFrame>
        <p:nvGraphicFramePr>
          <p:cNvPr id="7" name="对象 6"/>
          <p:cNvGraphicFramePr>
            <a:graphicFrameLocks noChangeAspect="1"/>
          </p:cNvGraphicFramePr>
          <p:nvPr>
            <p:extLst>
              <p:ext uri="{D42A27DB-BD31-4B8C-83A1-F6EECF244321}">
                <p14:modId xmlns:p14="http://schemas.microsoft.com/office/powerpoint/2010/main" val="3408811061"/>
              </p:ext>
            </p:extLst>
          </p:nvPr>
        </p:nvGraphicFramePr>
        <p:xfrm>
          <a:off x="539552" y="1412776"/>
          <a:ext cx="7974324" cy="4536504"/>
        </p:xfrm>
        <a:graphic>
          <a:graphicData uri="http://schemas.openxmlformats.org/presentationml/2006/ole">
            <mc:AlternateContent xmlns:mc="http://schemas.openxmlformats.org/markup-compatibility/2006">
              <mc:Choice xmlns:v="urn:schemas-microsoft-com:vml" Requires="v">
                <p:oleObj spid="_x0000_s16679" name="Equation" r:id="rId4" imgW="2857320" imgH="1625400" progId="Equation.DSMT4">
                  <p:embed/>
                </p:oleObj>
              </mc:Choice>
              <mc:Fallback>
                <p:oleObj name="Equation" r:id="rId4" imgW="2857320" imgH="1625400" progId="Equation.DSMT4">
                  <p:embed/>
                  <p:pic>
                    <p:nvPicPr>
                      <p:cNvPr id="0" name=""/>
                      <p:cNvPicPr/>
                      <p:nvPr/>
                    </p:nvPicPr>
                    <p:blipFill>
                      <a:blip r:embed="rId5"/>
                      <a:stretch>
                        <a:fillRect/>
                      </a:stretch>
                    </p:blipFill>
                    <p:spPr>
                      <a:xfrm>
                        <a:off x="539552" y="1412776"/>
                        <a:ext cx="7974324" cy="4536504"/>
                      </a:xfrm>
                      <a:prstGeom prst="rect">
                        <a:avLst/>
                      </a:prstGeom>
                    </p:spPr>
                  </p:pic>
                </p:oleObj>
              </mc:Fallback>
            </mc:AlternateContent>
          </a:graphicData>
        </a:graphic>
      </p:graphicFrame>
      <p:sp>
        <p:nvSpPr>
          <p:cNvPr id="3" name="矩形 2"/>
          <p:cNvSpPr/>
          <p:nvPr/>
        </p:nvSpPr>
        <p:spPr>
          <a:xfrm>
            <a:off x="4644008" y="1340768"/>
            <a:ext cx="3888432" cy="720080"/>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07504" y="5229200"/>
            <a:ext cx="3888432" cy="720080"/>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p:cNvSpPr>
            <a:spLocks noGrp="1"/>
          </p:cNvSpPr>
          <p:nvPr>
            <p:ph type="sldNum" sz="quarter" idx="12"/>
          </p:nvPr>
        </p:nvSpPr>
        <p:spPr/>
        <p:txBody>
          <a:bodyPr/>
          <a:lstStyle/>
          <a:p>
            <a:fld id="{D9A775B0-49FA-4177-AE7D-678D05CA9F53}" type="slidenum">
              <a:rPr lang="zh-CN" altLang="en-US" smtClean="0"/>
              <a:t>9</a:t>
            </a:fld>
            <a:endParaRPr lang="zh-CN" altLang="en-US"/>
          </a:p>
        </p:txBody>
      </p:sp>
      <p:sp>
        <p:nvSpPr>
          <p:cNvPr id="9" name="TextBox 8"/>
          <p:cNvSpPr txBox="1"/>
          <p:nvPr/>
        </p:nvSpPr>
        <p:spPr>
          <a:xfrm>
            <a:off x="0" y="6423719"/>
            <a:ext cx="8726558" cy="461665"/>
          </a:xfrm>
          <a:prstGeom prst="rect">
            <a:avLst/>
          </a:prstGeom>
          <a:noFill/>
        </p:spPr>
        <p:txBody>
          <a:bodyPr wrap="square" rtlCol="0">
            <a:spAutoFit/>
          </a:bodyPr>
          <a:lstStyle/>
          <a:p>
            <a:r>
              <a:rPr lang="en-US" sz="1200" dirty="0"/>
              <a:t>Ma, Kun. (2013) "Transport of Surfactant and Foam in Porous Media for Enhanced Oil Recovery Processes." Doctoral Thesis, Rice University. http://hdl.handle.net/1911/71996.</a:t>
            </a:r>
            <a:endParaRPr lang="zh-CN" altLang="en-US" sz="1200" dirty="0"/>
          </a:p>
        </p:txBody>
      </p:sp>
    </p:spTree>
    <p:extLst>
      <p:ext uri="{BB962C8B-B14F-4D97-AF65-F5344CB8AC3E}">
        <p14:creationId xmlns:p14="http://schemas.microsoft.com/office/powerpoint/2010/main" val="2606132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3200" b="1" dirty="0" smtClean="0"/>
              <a:t>Case Study</a:t>
            </a:r>
            <a:endParaRPr lang="zh-CN" altLang="en-US" sz="3200" b="1" dirty="0"/>
          </a:p>
        </p:txBody>
      </p:sp>
      <p:sp>
        <p:nvSpPr>
          <p:cNvPr id="4" name="灯片编号占位符 3"/>
          <p:cNvSpPr>
            <a:spLocks noGrp="1"/>
          </p:cNvSpPr>
          <p:nvPr>
            <p:ph type="sldNum" sz="quarter" idx="12"/>
          </p:nvPr>
        </p:nvSpPr>
        <p:spPr/>
        <p:txBody>
          <a:bodyPr/>
          <a:lstStyle/>
          <a:p>
            <a:fld id="{D9A775B0-49FA-4177-AE7D-678D05CA9F53}" type="slidenum">
              <a:rPr lang="zh-CN" altLang="en-US" smtClean="0"/>
              <a:t>10</a:t>
            </a:fld>
            <a:endParaRPr lang="zh-CN" altLang="en-US"/>
          </a:p>
        </p:txBody>
      </p:sp>
      <p:sp>
        <p:nvSpPr>
          <p:cNvPr id="5" name="内容占位符 4"/>
          <p:cNvSpPr>
            <a:spLocks noGrp="1"/>
          </p:cNvSpPr>
          <p:nvPr>
            <p:ph idx="1"/>
          </p:nvPr>
        </p:nvSpPr>
        <p:spPr>
          <a:xfrm>
            <a:off x="179512" y="4509120"/>
            <a:ext cx="8856984" cy="4032448"/>
          </a:xfrm>
        </p:spPr>
        <p:txBody>
          <a:bodyPr>
            <a:normAutofit/>
          </a:bodyPr>
          <a:lstStyle/>
          <a:p>
            <a:pPr marL="0" indent="0">
              <a:buNone/>
            </a:pPr>
            <a:r>
              <a:rPr lang="en-US" altLang="zh-CN" sz="2400" b="1" dirty="0" smtClean="0"/>
              <a:t>Case I: CO</a:t>
            </a:r>
            <a:r>
              <a:rPr lang="en-US" altLang="zh-CN" sz="2400" b="1" baseline="-25000" dirty="0" smtClean="0"/>
              <a:t>2</a:t>
            </a:r>
            <a:r>
              <a:rPr lang="en-US" altLang="zh-CN" sz="2400" b="1" dirty="0" smtClean="0"/>
              <a:t> Displacing </a:t>
            </a:r>
            <a:r>
              <a:rPr lang="en-US" altLang="zh-CN" sz="2400" b="1" dirty="0"/>
              <a:t>W</a:t>
            </a:r>
            <a:r>
              <a:rPr lang="en-US" altLang="zh-CN" sz="2400" b="1" dirty="0" smtClean="0"/>
              <a:t>ater</a:t>
            </a:r>
          </a:p>
          <a:p>
            <a:pPr marL="0" indent="0">
              <a:buNone/>
            </a:pPr>
            <a:endParaRPr lang="en-US" altLang="zh-CN" sz="2400" b="1" dirty="0"/>
          </a:p>
          <a:p>
            <a:pPr marL="0" indent="0">
              <a:buNone/>
            </a:pPr>
            <a:r>
              <a:rPr lang="en-US" altLang="zh-CN" sz="2400" b="1" dirty="0" smtClean="0"/>
              <a:t>Case II: Single Slug of </a:t>
            </a:r>
            <a:r>
              <a:rPr lang="en-US" altLang="zh-CN" sz="2400" b="1" dirty="0"/>
              <a:t>CO</a:t>
            </a:r>
            <a:r>
              <a:rPr lang="en-US" altLang="zh-CN" sz="2400" b="1" baseline="-25000" dirty="0"/>
              <a:t>2</a:t>
            </a:r>
            <a:r>
              <a:rPr lang="en-US" altLang="zh-CN" sz="2400" b="1" dirty="0" smtClean="0"/>
              <a:t> Followed by Water</a:t>
            </a:r>
          </a:p>
          <a:p>
            <a:pPr marL="0" indent="0">
              <a:buNone/>
            </a:pPr>
            <a:endParaRPr lang="en-US" altLang="zh-CN" sz="2400" b="1" dirty="0"/>
          </a:p>
          <a:p>
            <a:pPr marL="0" indent="0">
              <a:buNone/>
            </a:pPr>
            <a:r>
              <a:rPr lang="en-US" altLang="zh-CN" sz="2400" b="1" dirty="0" smtClean="0"/>
              <a:t>Case III: Water Alternating Gas (WAG)</a:t>
            </a:r>
            <a:endParaRPr lang="zh-CN" altLang="en-US" sz="2400" b="1" dirty="0"/>
          </a:p>
        </p:txBody>
      </p:sp>
      <p:sp>
        <p:nvSpPr>
          <p:cNvPr id="8" name="流程图: 直接访问存储器 7"/>
          <p:cNvSpPr/>
          <p:nvPr/>
        </p:nvSpPr>
        <p:spPr>
          <a:xfrm>
            <a:off x="5965271" y="2132856"/>
            <a:ext cx="2376264" cy="864096"/>
          </a:xfrm>
          <a:prstGeom prst="flowChartMagneticDrum">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箭头连接符 9"/>
          <p:cNvCxnSpPr/>
          <p:nvPr/>
        </p:nvCxnSpPr>
        <p:spPr>
          <a:xfrm>
            <a:off x="7981495" y="2564904"/>
            <a:ext cx="910985" cy="0"/>
          </a:xfrm>
          <a:prstGeom prst="straightConnector1">
            <a:avLst/>
          </a:prstGeom>
          <a:ln w="698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8" idx="1"/>
          </p:cNvCxnSpPr>
          <p:nvPr/>
        </p:nvCxnSpPr>
        <p:spPr>
          <a:xfrm flipH="1">
            <a:off x="4885151" y="2564904"/>
            <a:ext cx="1080120" cy="0"/>
          </a:xfrm>
          <a:prstGeom prst="line">
            <a:avLst/>
          </a:prstGeom>
          <a:ln w="698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4885151" y="2132856"/>
            <a:ext cx="0" cy="927720"/>
          </a:xfrm>
          <a:prstGeom prst="line">
            <a:avLst/>
          </a:prstGeom>
          <a:ln w="698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泪滴形 24"/>
          <p:cNvSpPr/>
          <p:nvPr/>
        </p:nvSpPr>
        <p:spPr>
          <a:xfrm>
            <a:off x="2718759" y="2924944"/>
            <a:ext cx="726232" cy="792088"/>
          </a:xfrm>
          <a:prstGeom prst="teardrop">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3468315" y="2924944"/>
            <a:ext cx="408723" cy="397700"/>
          </a:xfrm>
          <a:prstGeom prst="rect">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2718759" y="2060848"/>
            <a:ext cx="1158279" cy="180020"/>
          </a:xfrm>
          <a:prstGeom prst="rect">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2934783" y="1412776"/>
            <a:ext cx="737893" cy="648072"/>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3006791" y="1556792"/>
            <a:ext cx="609013" cy="369332"/>
          </a:xfrm>
          <a:prstGeom prst="rect">
            <a:avLst/>
          </a:prstGeom>
          <a:noFill/>
        </p:spPr>
        <p:txBody>
          <a:bodyPr wrap="none" rtlCol="0">
            <a:spAutoFit/>
          </a:bodyPr>
          <a:lstStyle/>
          <a:p>
            <a:r>
              <a:rPr lang="en-US" altLang="zh-CN" b="1" dirty="0" smtClean="0"/>
              <a:t>MFC</a:t>
            </a:r>
            <a:endParaRPr lang="zh-CN" altLang="en-US" b="1" dirty="0"/>
          </a:p>
        </p:txBody>
      </p:sp>
      <p:cxnSp>
        <p:nvCxnSpPr>
          <p:cNvPr id="30" name="直接箭头连接符 29"/>
          <p:cNvCxnSpPr/>
          <p:nvPr/>
        </p:nvCxnSpPr>
        <p:spPr>
          <a:xfrm>
            <a:off x="1691680" y="2132856"/>
            <a:ext cx="1008112" cy="0"/>
          </a:xfrm>
          <a:prstGeom prst="straightConnector1">
            <a:avLst/>
          </a:prstGeom>
          <a:ln w="698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直接连接符 31"/>
          <p:cNvCxnSpPr>
            <a:endCxn id="27" idx="3"/>
          </p:cNvCxnSpPr>
          <p:nvPr/>
        </p:nvCxnSpPr>
        <p:spPr>
          <a:xfrm flipH="1">
            <a:off x="3877038" y="2150858"/>
            <a:ext cx="1008113" cy="0"/>
          </a:xfrm>
          <a:prstGeom prst="line">
            <a:avLst/>
          </a:prstGeom>
          <a:ln w="698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3851921" y="3068960"/>
            <a:ext cx="1033230" cy="0"/>
          </a:xfrm>
          <a:prstGeom prst="line">
            <a:avLst/>
          </a:prstGeom>
          <a:ln w="698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a:endCxn id="42" idx="3"/>
          </p:cNvCxnSpPr>
          <p:nvPr/>
        </p:nvCxnSpPr>
        <p:spPr>
          <a:xfrm flipH="1">
            <a:off x="1402289" y="3356992"/>
            <a:ext cx="1679587" cy="14809"/>
          </a:xfrm>
          <a:prstGeom prst="line">
            <a:avLst/>
          </a:prstGeom>
          <a:ln w="69850">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179512" y="1556792"/>
            <a:ext cx="1504322" cy="1200329"/>
          </a:xfrm>
          <a:prstGeom prst="rect">
            <a:avLst/>
          </a:prstGeom>
          <a:noFill/>
          <a:ln>
            <a:solidFill>
              <a:schemeClr val="tx1"/>
            </a:solidFill>
          </a:ln>
        </p:spPr>
        <p:txBody>
          <a:bodyPr wrap="none" rtlCol="0">
            <a:spAutoFit/>
          </a:bodyPr>
          <a:lstStyle/>
          <a:p>
            <a:pPr algn="ctr"/>
            <a:r>
              <a:rPr lang="en-US" altLang="zh-CN" sz="2400" b="1" dirty="0" smtClean="0"/>
              <a:t>CO</a:t>
            </a:r>
            <a:r>
              <a:rPr lang="en-US" altLang="zh-CN" sz="2400" b="1" baseline="-25000" dirty="0" smtClean="0"/>
              <a:t>2</a:t>
            </a:r>
          </a:p>
          <a:p>
            <a:pPr algn="ctr"/>
            <a:r>
              <a:rPr lang="en-US" altLang="zh-CN" sz="2400" b="1" dirty="0" smtClean="0"/>
              <a:t>&amp;</a:t>
            </a:r>
          </a:p>
          <a:p>
            <a:pPr algn="ctr"/>
            <a:r>
              <a:rPr lang="en-US" altLang="zh-CN" sz="2400" b="1" dirty="0" smtClean="0"/>
              <a:t>Surfactant</a:t>
            </a:r>
            <a:endParaRPr lang="en-US" altLang="zh-CN" sz="2400" b="1" dirty="0"/>
          </a:p>
        </p:txBody>
      </p:sp>
      <p:sp>
        <p:nvSpPr>
          <p:cNvPr id="42" name="TextBox 41"/>
          <p:cNvSpPr txBox="1"/>
          <p:nvPr/>
        </p:nvSpPr>
        <p:spPr>
          <a:xfrm>
            <a:off x="539552" y="3140968"/>
            <a:ext cx="862737" cy="461665"/>
          </a:xfrm>
          <a:prstGeom prst="rect">
            <a:avLst/>
          </a:prstGeom>
          <a:noFill/>
          <a:ln>
            <a:solidFill>
              <a:schemeClr val="tx1"/>
            </a:solidFill>
          </a:ln>
        </p:spPr>
        <p:txBody>
          <a:bodyPr wrap="none" rtlCol="0">
            <a:spAutoFit/>
          </a:bodyPr>
          <a:lstStyle/>
          <a:p>
            <a:r>
              <a:rPr lang="en-US" altLang="zh-CN" sz="2400" b="1" dirty="0" smtClean="0"/>
              <a:t>Brine</a:t>
            </a:r>
            <a:endParaRPr lang="zh-CN" altLang="en-US" b="1" dirty="0"/>
          </a:p>
        </p:txBody>
      </p:sp>
      <p:cxnSp>
        <p:nvCxnSpPr>
          <p:cNvPr id="47" name="直接连接符 46"/>
          <p:cNvCxnSpPr/>
          <p:nvPr/>
        </p:nvCxnSpPr>
        <p:spPr>
          <a:xfrm>
            <a:off x="6300192" y="2996952"/>
            <a:ext cx="0" cy="86409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8028384" y="2996952"/>
            <a:ext cx="0" cy="86409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直接箭头连接符 52"/>
          <p:cNvCxnSpPr/>
          <p:nvPr/>
        </p:nvCxnSpPr>
        <p:spPr>
          <a:xfrm>
            <a:off x="6300192" y="3602633"/>
            <a:ext cx="1728192" cy="0"/>
          </a:xfrm>
          <a:prstGeom prst="straightConnector1">
            <a:avLst/>
          </a:prstGeom>
          <a:ln w="317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6300192" y="1268760"/>
            <a:ext cx="0" cy="86409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8028384" y="1268760"/>
            <a:ext cx="0" cy="86409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直接箭头连接符 58"/>
          <p:cNvCxnSpPr/>
          <p:nvPr/>
        </p:nvCxnSpPr>
        <p:spPr>
          <a:xfrm>
            <a:off x="6300192" y="1874441"/>
            <a:ext cx="1728192" cy="0"/>
          </a:xfrm>
          <a:prstGeom prst="straightConnector1">
            <a:avLst/>
          </a:prstGeom>
          <a:ln w="317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0" name="TextBox 59"/>
          <p:cNvSpPr txBox="1"/>
          <p:nvPr/>
        </p:nvSpPr>
        <p:spPr>
          <a:xfrm>
            <a:off x="6876256" y="3543399"/>
            <a:ext cx="1080120" cy="461665"/>
          </a:xfrm>
          <a:prstGeom prst="rect">
            <a:avLst/>
          </a:prstGeom>
          <a:noFill/>
        </p:spPr>
        <p:txBody>
          <a:bodyPr wrap="square" rtlCol="0">
            <a:spAutoFit/>
          </a:bodyPr>
          <a:lstStyle/>
          <a:p>
            <a:r>
              <a:rPr lang="en-US" altLang="zh-CN" sz="2400" b="1" dirty="0" smtClean="0"/>
              <a:t>1 </a:t>
            </a:r>
            <a:r>
              <a:rPr lang="en-US" altLang="zh-CN" sz="2400" b="1" dirty="0" err="1" smtClean="0"/>
              <a:t>ft</a:t>
            </a:r>
            <a:endParaRPr lang="zh-CN" altLang="en-US" sz="2400" b="1" baseline="-25000" dirty="0"/>
          </a:p>
        </p:txBody>
      </p:sp>
      <mc:AlternateContent xmlns:mc="http://schemas.openxmlformats.org/markup-compatibility/2006" xmlns:a14="http://schemas.microsoft.com/office/drawing/2010/main">
        <mc:Choice Requires="a14">
          <p:sp>
            <p:nvSpPr>
              <p:cNvPr id="62" name="TextBox 61"/>
              <p:cNvSpPr txBox="1"/>
              <p:nvPr/>
            </p:nvSpPr>
            <p:spPr>
              <a:xfrm>
                <a:off x="6660232" y="1484784"/>
                <a:ext cx="108012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zh-CN" altLang="en-US" sz="2400" b="1" i="0" dirty="0" smtClean="0">
                          <a:latin typeface="Cambria Math"/>
                        </a:rPr>
                        <m:t>∆</m:t>
                      </m:r>
                      <m:r>
                        <a:rPr lang="en-US" altLang="zh-CN" sz="2400" b="1" i="0" dirty="0" smtClean="0">
                          <a:latin typeface="Cambria Math"/>
                        </a:rPr>
                        <m:t>𝐏</m:t>
                      </m:r>
                    </m:oMath>
                  </m:oMathPara>
                </a14:m>
                <a:endParaRPr lang="zh-CN" altLang="en-US" sz="2400" b="1" baseline="-25000" dirty="0">
                  <a:latin typeface="Arial Unicode MS" pitchFamily="34" charset="-122"/>
                  <a:ea typeface="Arial Unicode MS" pitchFamily="34" charset="-122"/>
                  <a:cs typeface="Arial Unicode MS" pitchFamily="34" charset="-122"/>
                </a:endParaRPr>
              </a:p>
            </p:txBody>
          </p:sp>
        </mc:Choice>
        <mc:Fallback xmlns="">
          <p:sp>
            <p:nvSpPr>
              <p:cNvPr id="62" name="TextBox 61"/>
              <p:cNvSpPr txBox="1">
                <a:spLocks noRot="1" noChangeAspect="1" noMove="1" noResize="1" noEditPoints="1" noAdjustHandles="1" noChangeArrowheads="1" noChangeShapeType="1" noTextEdit="1"/>
              </p:cNvSpPr>
              <p:nvPr/>
            </p:nvSpPr>
            <p:spPr>
              <a:xfrm>
                <a:off x="6660232" y="1484784"/>
                <a:ext cx="1080120" cy="461665"/>
              </a:xfrm>
              <a:prstGeom prst="rect">
                <a:avLst/>
              </a:prstGeom>
              <a:blipFill rotWithShape="1">
                <a:blip r:embed="rId2"/>
                <a:stretch>
                  <a:fillRect/>
                </a:stretch>
              </a:blipFill>
            </p:spPr>
            <p:txBody>
              <a:bodyPr/>
              <a:lstStyle/>
              <a:p>
                <a:r>
                  <a:rPr lang="zh-CN" altLang="en-US">
                    <a:noFill/>
                  </a:rPr>
                  <a:t> </a:t>
                </a:r>
              </a:p>
            </p:txBody>
          </p:sp>
        </mc:Fallback>
      </mc:AlternateContent>
      <p:sp>
        <p:nvSpPr>
          <p:cNvPr id="66" name="TextBox 65"/>
          <p:cNvSpPr txBox="1"/>
          <p:nvPr/>
        </p:nvSpPr>
        <p:spPr>
          <a:xfrm>
            <a:off x="6156176" y="2319263"/>
            <a:ext cx="1440160" cy="461665"/>
          </a:xfrm>
          <a:prstGeom prst="rect">
            <a:avLst/>
          </a:prstGeom>
          <a:noFill/>
        </p:spPr>
        <p:txBody>
          <a:bodyPr wrap="square" rtlCol="0">
            <a:spAutoFit/>
          </a:bodyPr>
          <a:lstStyle/>
          <a:p>
            <a:r>
              <a:rPr lang="en-US" altLang="zh-CN" sz="2400" b="1" dirty="0" smtClean="0"/>
              <a:t>20 </a:t>
            </a:r>
            <a:r>
              <a:rPr lang="en-US" altLang="zh-CN" sz="2400" b="1" dirty="0" err="1" smtClean="0"/>
              <a:t>ft</a:t>
            </a:r>
            <a:r>
              <a:rPr lang="en-US" altLang="zh-CN" sz="2400" b="1" dirty="0" smtClean="0"/>
              <a:t>/day</a:t>
            </a:r>
            <a:endParaRPr lang="zh-CN" altLang="en-US" sz="2400" b="1" baseline="-25000" dirty="0"/>
          </a:p>
        </p:txBody>
      </p:sp>
    </p:spTree>
    <p:extLst>
      <p:ext uri="{BB962C8B-B14F-4D97-AF65-F5344CB8AC3E}">
        <p14:creationId xmlns:p14="http://schemas.microsoft.com/office/powerpoint/2010/main" val="36978090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2"/>
          <p:cNvSpPr>
            <a:spLocks noGrp="1"/>
          </p:cNvSpPr>
          <p:nvPr>
            <p:ph idx="1"/>
          </p:nvPr>
        </p:nvSpPr>
        <p:spPr>
          <a:xfrm>
            <a:off x="457200" y="1268760"/>
            <a:ext cx="8229600" cy="5069160"/>
          </a:xfrm>
        </p:spPr>
        <p:txBody>
          <a:bodyPr>
            <a:normAutofit/>
          </a:bodyPr>
          <a:lstStyle/>
          <a:p>
            <a:r>
              <a:rPr lang="en-US" altLang="zh-CN" dirty="0" smtClean="0"/>
              <a:t>I.C.</a:t>
            </a:r>
          </a:p>
          <a:p>
            <a:pPr marL="0" indent="0">
              <a:buNone/>
            </a:pPr>
            <a:r>
              <a:rPr lang="en-US" altLang="zh-CN" dirty="0" smtClean="0"/>
              <a:t>     1-D formation core saturated with water</a:t>
            </a:r>
          </a:p>
          <a:p>
            <a:r>
              <a:rPr lang="en-US" altLang="zh-CN" dirty="0" smtClean="0"/>
              <a:t>B.C.</a:t>
            </a:r>
          </a:p>
          <a:p>
            <a:endParaRPr lang="en-US" altLang="zh-CN" dirty="0"/>
          </a:p>
          <a:p>
            <a:pPr marL="0" indent="0">
              <a:buNone/>
            </a:pPr>
            <a:endParaRPr lang="en-US" altLang="zh-CN" dirty="0" smtClean="0"/>
          </a:p>
          <a:p>
            <a:r>
              <a:rPr lang="en-US" altLang="zh-CN" dirty="0" smtClean="0"/>
              <a:t>Parameter</a:t>
            </a:r>
          </a:p>
          <a:p>
            <a:pPr marL="0" indent="0">
              <a:buNone/>
            </a:pPr>
            <a:r>
              <a:rPr lang="en-US" altLang="zh-CN" dirty="0" smtClean="0"/>
              <a:t>      </a:t>
            </a:r>
            <a:endParaRPr lang="en-US" altLang="zh-CN" dirty="0"/>
          </a:p>
        </p:txBody>
      </p:sp>
      <p:sp>
        <p:nvSpPr>
          <p:cNvPr id="2" name="标题 1"/>
          <p:cNvSpPr>
            <a:spLocks noGrp="1"/>
          </p:cNvSpPr>
          <p:nvPr>
            <p:ph type="title"/>
          </p:nvPr>
        </p:nvSpPr>
        <p:spPr>
          <a:xfrm>
            <a:off x="0" y="-15240"/>
            <a:ext cx="9144000" cy="1005840"/>
          </a:xfrm>
        </p:spPr>
        <p:txBody>
          <a:bodyPr>
            <a:normAutofit/>
          </a:bodyPr>
          <a:lstStyle/>
          <a:p>
            <a:r>
              <a:rPr lang="en-US" altLang="zh-CN" sz="3200" b="1" dirty="0" smtClean="0"/>
              <a:t>Case I</a:t>
            </a:r>
            <a:r>
              <a:rPr lang="en-US" altLang="zh-CN" sz="3200" b="1" dirty="0"/>
              <a:t>: </a:t>
            </a:r>
            <a:r>
              <a:rPr lang="en-US" altLang="zh-CN" sz="3200" b="1" dirty="0" smtClean="0"/>
              <a:t>CO</a:t>
            </a:r>
            <a:r>
              <a:rPr lang="en-US" altLang="zh-CN" sz="3200" b="1" baseline="-25000" dirty="0" smtClean="0"/>
              <a:t>2</a:t>
            </a:r>
            <a:r>
              <a:rPr lang="en-US" altLang="zh-CN" sz="3200" b="1" dirty="0" smtClean="0"/>
              <a:t> Displacing Water</a:t>
            </a:r>
            <a:endParaRPr lang="zh-CN" altLang="en-US" sz="3200" b="1" dirty="0"/>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7" name="灯片编号占位符 6"/>
          <p:cNvSpPr>
            <a:spLocks noGrp="1"/>
          </p:cNvSpPr>
          <p:nvPr>
            <p:ph type="sldNum" sz="quarter" idx="12"/>
          </p:nvPr>
        </p:nvSpPr>
        <p:spPr/>
        <p:txBody>
          <a:bodyPr/>
          <a:lstStyle/>
          <a:p>
            <a:fld id="{D9A775B0-49FA-4177-AE7D-678D05CA9F53}" type="slidenum">
              <a:rPr lang="zh-CN" altLang="en-US" smtClean="0"/>
              <a:t>11</a:t>
            </a:fld>
            <a:endParaRPr lang="zh-CN" altLang="en-US"/>
          </a:p>
        </p:txBody>
      </p:sp>
      <p:sp>
        <p:nvSpPr>
          <p:cNvPr id="10" name="矩形 9"/>
          <p:cNvSpPr/>
          <p:nvPr/>
        </p:nvSpPr>
        <p:spPr>
          <a:xfrm>
            <a:off x="827584" y="2996952"/>
            <a:ext cx="5904656" cy="1224136"/>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3" name="对象 2"/>
          <p:cNvGraphicFramePr>
            <a:graphicFrameLocks noChangeAspect="1"/>
          </p:cNvGraphicFramePr>
          <p:nvPr>
            <p:extLst>
              <p:ext uri="{D42A27DB-BD31-4B8C-83A1-F6EECF244321}">
                <p14:modId xmlns:p14="http://schemas.microsoft.com/office/powerpoint/2010/main" val="743304116"/>
              </p:ext>
            </p:extLst>
          </p:nvPr>
        </p:nvGraphicFramePr>
        <p:xfrm>
          <a:off x="856536" y="3013720"/>
          <a:ext cx="5369610" cy="1207368"/>
        </p:xfrm>
        <a:graphic>
          <a:graphicData uri="http://schemas.openxmlformats.org/presentationml/2006/ole">
            <mc:AlternateContent xmlns:mc="http://schemas.openxmlformats.org/markup-compatibility/2006">
              <mc:Choice xmlns:v="urn:schemas-microsoft-com:vml" Requires="v">
                <p:oleObj spid="_x0000_s39029" name="Equation" r:id="rId4" imgW="2145960" imgH="482400" progId="Equation.DSMT4">
                  <p:embed/>
                </p:oleObj>
              </mc:Choice>
              <mc:Fallback>
                <p:oleObj name="Equation" r:id="rId4" imgW="2145960" imgH="482400" progId="Equation.DSMT4">
                  <p:embed/>
                  <p:pic>
                    <p:nvPicPr>
                      <p:cNvPr id="0" name=""/>
                      <p:cNvPicPr/>
                      <p:nvPr/>
                    </p:nvPicPr>
                    <p:blipFill>
                      <a:blip r:embed="rId5"/>
                      <a:stretch>
                        <a:fillRect/>
                      </a:stretch>
                    </p:blipFill>
                    <p:spPr>
                      <a:xfrm>
                        <a:off x="856536" y="3013720"/>
                        <a:ext cx="5369610" cy="1207368"/>
                      </a:xfrm>
                      <a:prstGeom prst="rect">
                        <a:avLst/>
                      </a:prstGeom>
                    </p:spPr>
                  </p:pic>
                </p:oleObj>
              </mc:Fallback>
            </mc:AlternateContent>
          </a:graphicData>
        </a:graphic>
      </p:graphicFrame>
      <p:graphicFrame>
        <p:nvGraphicFramePr>
          <p:cNvPr id="4" name="对象 3"/>
          <p:cNvGraphicFramePr>
            <a:graphicFrameLocks noChangeAspect="1"/>
          </p:cNvGraphicFramePr>
          <p:nvPr>
            <p:extLst>
              <p:ext uri="{D42A27DB-BD31-4B8C-83A1-F6EECF244321}">
                <p14:modId xmlns:p14="http://schemas.microsoft.com/office/powerpoint/2010/main" val="3683680716"/>
              </p:ext>
            </p:extLst>
          </p:nvPr>
        </p:nvGraphicFramePr>
        <p:xfrm>
          <a:off x="899592" y="4941168"/>
          <a:ext cx="4032448" cy="1152128"/>
        </p:xfrm>
        <a:graphic>
          <a:graphicData uri="http://schemas.openxmlformats.org/presentationml/2006/ole">
            <mc:AlternateContent xmlns:mc="http://schemas.openxmlformats.org/markup-compatibility/2006">
              <mc:Choice xmlns:v="urn:schemas-microsoft-com:vml" Requires="v">
                <p:oleObj spid="_x0000_s39030" name="Equation" r:id="rId6" imgW="1600200" imgH="457200" progId="Equation.DSMT4">
                  <p:embed/>
                </p:oleObj>
              </mc:Choice>
              <mc:Fallback>
                <p:oleObj name="Equation" r:id="rId6" imgW="1600200" imgH="457200" progId="Equation.DSMT4">
                  <p:embed/>
                  <p:pic>
                    <p:nvPicPr>
                      <p:cNvPr id="0" name=""/>
                      <p:cNvPicPr/>
                      <p:nvPr/>
                    </p:nvPicPr>
                    <p:blipFill>
                      <a:blip r:embed="rId7"/>
                      <a:stretch>
                        <a:fillRect/>
                      </a:stretch>
                    </p:blipFill>
                    <p:spPr>
                      <a:xfrm>
                        <a:off x="899592" y="4941168"/>
                        <a:ext cx="4032448" cy="1152128"/>
                      </a:xfrm>
                      <a:prstGeom prst="rect">
                        <a:avLst/>
                      </a:prstGeom>
                    </p:spPr>
                  </p:pic>
                </p:oleObj>
              </mc:Fallback>
            </mc:AlternateContent>
          </a:graphicData>
        </a:graphic>
      </p:graphicFrame>
    </p:spTree>
    <p:extLst>
      <p:ext uri="{BB962C8B-B14F-4D97-AF65-F5344CB8AC3E}">
        <p14:creationId xmlns:p14="http://schemas.microsoft.com/office/powerpoint/2010/main" val="1461033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D9A775B0-49FA-4177-AE7D-678D05CA9F53}" type="slidenum">
              <a:rPr lang="zh-CN" altLang="en-US" smtClean="0"/>
              <a:t>12</a:t>
            </a:fld>
            <a:endParaRPr lang="zh-CN" altLang="en-US"/>
          </a:p>
        </p:txBody>
      </p:sp>
      <p:pic>
        <p:nvPicPr>
          <p:cNvPr id="2" name="CO2 Displacing Water (K 0.05) Gas Sat.avi">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9"/>
          <a:stretch>
            <a:fillRect/>
          </a:stretch>
        </p:blipFill>
        <p:spPr>
          <a:xfrm>
            <a:off x="1392" y="332657"/>
            <a:ext cx="9144000" cy="2160239"/>
          </a:xfrm>
          <a:prstGeom prst="rect">
            <a:avLst/>
          </a:prstGeom>
        </p:spPr>
      </p:pic>
      <p:pic>
        <p:nvPicPr>
          <p:cNvPr id="3" name="CO2 Displacing Water (K 0.05) Surf in Water.avi">
            <a:hlinkClick r:id="" action="ppaction://media"/>
          </p:cNvPr>
          <p:cNvPicPr>
            <a:picLocks noChangeAspect="1"/>
          </p:cNvPicPr>
          <p:nvPr>
            <a:videoFile r:link="rId5"/>
            <p:extLst>
              <p:ext uri="{DAA4B4D4-6D71-4841-9C94-3DE7FCFB9230}">
                <p14:media xmlns:p14="http://schemas.microsoft.com/office/powerpoint/2010/main" r:embed="rId4"/>
              </p:ext>
            </p:extLst>
          </p:nvPr>
        </p:nvPicPr>
        <p:blipFill>
          <a:blip r:embed="rId10"/>
          <a:stretch>
            <a:fillRect/>
          </a:stretch>
        </p:blipFill>
        <p:spPr>
          <a:xfrm>
            <a:off x="0" y="2348880"/>
            <a:ext cx="9156539" cy="2160240"/>
          </a:xfrm>
          <a:prstGeom prst="rect">
            <a:avLst/>
          </a:prstGeom>
        </p:spPr>
      </p:pic>
      <p:pic>
        <p:nvPicPr>
          <p:cNvPr id="5" name="CO2 Displacing Water (K 0.05) App Vis.avi">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11"/>
          <a:stretch>
            <a:fillRect/>
          </a:stretch>
        </p:blipFill>
        <p:spPr>
          <a:xfrm>
            <a:off x="0" y="4437112"/>
            <a:ext cx="9144000" cy="2536925"/>
          </a:xfrm>
          <a:prstGeom prst="rect">
            <a:avLst/>
          </a:prstGeom>
        </p:spPr>
      </p:pic>
      <p:graphicFrame>
        <p:nvGraphicFramePr>
          <p:cNvPr id="7" name="对象 6"/>
          <p:cNvGraphicFramePr>
            <a:graphicFrameLocks noChangeAspect="1"/>
          </p:cNvGraphicFramePr>
          <p:nvPr>
            <p:extLst>
              <p:ext uri="{D42A27DB-BD31-4B8C-83A1-F6EECF244321}">
                <p14:modId xmlns:p14="http://schemas.microsoft.com/office/powerpoint/2010/main" val="2352431208"/>
              </p:ext>
            </p:extLst>
          </p:nvPr>
        </p:nvGraphicFramePr>
        <p:xfrm>
          <a:off x="2483768" y="-1"/>
          <a:ext cx="3694244" cy="332657"/>
        </p:xfrm>
        <a:graphic>
          <a:graphicData uri="http://schemas.openxmlformats.org/presentationml/2006/ole">
            <mc:AlternateContent xmlns:mc="http://schemas.openxmlformats.org/markup-compatibility/2006">
              <mc:Choice xmlns:v="urn:schemas-microsoft-com:vml" Requires="v">
                <p:oleObj spid="_x0000_s40001" name="Equation" r:id="rId12" imgW="2679480" imgH="241200" progId="Equation.DSMT4">
                  <p:embed/>
                </p:oleObj>
              </mc:Choice>
              <mc:Fallback>
                <p:oleObj name="Equation" r:id="rId12" imgW="2679480" imgH="241200" progId="Equation.DSMT4">
                  <p:embed/>
                  <p:pic>
                    <p:nvPicPr>
                      <p:cNvPr id="0" name=""/>
                      <p:cNvPicPr/>
                      <p:nvPr/>
                    </p:nvPicPr>
                    <p:blipFill>
                      <a:blip r:embed="rId13"/>
                      <a:stretch>
                        <a:fillRect/>
                      </a:stretch>
                    </p:blipFill>
                    <p:spPr>
                      <a:xfrm>
                        <a:off x="2483768" y="-1"/>
                        <a:ext cx="3694244" cy="332657"/>
                      </a:xfrm>
                      <a:prstGeom prst="rect">
                        <a:avLst/>
                      </a:prstGeom>
                    </p:spPr>
                  </p:pic>
                </p:oleObj>
              </mc:Fallback>
            </mc:AlternateContent>
          </a:graphicData>
        </a:graphic>
      </p:graphicFrame>
    </p:spTree>
    <p:extLst>
      <p:ext uri="{BB962C8B-B14F-4D97-AF65-F5344CB8AC3E}">
        <p14:creationId xmlns:p14="http://schemas.microsoft.com/office/powerpoint/2010/main" val="3621474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666" fill="hold"/>
                                        <p:tgtEl>
                                          <p:spTgt spid="2"/>
                                        </p:tgtEl>
                                      </p:cBhvr>
                                    </p:cmd>
                                  </p:childTnLst>
                                </p:cTn>
                              </p:par>
                              <p:par>
                                <p:cTn id="7" presetID="1" presetClass="mediacall" presetSubtype="0" fill="hold" nodeType="withEffect">
                                  <p:stCondLst>
                                    <p:cond delay="0"/>
                                  </p:stCondLst>
                                  <p:childTnLst>
                                    <p:cmd type="call" cmd="playFrom(0.0)">
                                      <p:cBhvr>
                                        <p:cTn id="8" dur="26666" fill="hold"/>
                                        <p:tgtEl>
                                          <p:spTgt spid="3"/>
                                        </p:tgtEl>
                                      </p:cBhvr>
                                    </p:cmd>
                                  </p:childTnLst>
                                </p:cTn>
                              </p:par>
                              <p:par>
                                <p:cTn id="9" presetID="1" presetClass="mediacall" presetSubtype="0" fill="hold" nodeType="withEffect">
                                  <p:stCondLst>
                                    <p:cond delay="0"/>
                                  </p:stCondLst>
                                  <p:childTnLst>
                                    <p:cmd type="call" cmd="playFrom(0.0)">
                                      <p:cBhvr>
                                        <p:cTn id="10" dur="2666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video>
              <p:cMediaNode vol="80000">
                <p:cTn id="12" fill="hold" display="0">
                  <p:stCondLst>
                    <p:cond delay="indefinite"/>
                  </p:stCondLst>
                </p:cTn>
                <p:tgtEl>
                  <p:spTgt spid="3"/>
                </p:tgtEl>
              </p:cMediaNode>
            </p:video>
            <p:video>
              <p:cMediaNode vol="80000">
                <p:cTn id="13" fill="hold" display="0">
                  <p:stCondLst>
                    <p:cond delay="indefinite"/>
                  </p:stCondLst>
                </p:cTn>
                <p:tgtEl>
                  <p:spTgt spid="5"/>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4"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19" y="609692"/>
            <a:ext cx="8663005" cy="63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灯片编号占位符 3"/>
          <p:cNvSpPr>
            <a:spLocks noGrp="1"/>
          </p:cNvSpPr>
          <p:nvPr>
            <p:ph type="sldNum" sz="quarter" idx="12"/>
          </p:nvPr>
        </p:nvSpPr>
        <p:spPr/>
        <p:txBody>
          <a:bodyPr/>
          <a:lstStyle/>
          <a:p>
            <a:fld id="{D9A775B0-49FA-4177-AE7D-678D05CA9F53}" type="slidenum">
              <a:rPr lang="zh-CN" altLang="en-US" smtClean="0"/>
              <a:t>13</a:t>
            </a:fld>
            <a:endParaRPr lang="zh-CN" altLang="en-US"/>
          </a:p>
        </p:txBody>
      </p:sp>
      <p:sp>
        <p:nvSpPr>
          <p:cNvPr id="14" name="TextBox 13"/>
          <p:cNvSpPr txBox="1"/>
          <p:nvPr/>
        </p:nvSpPr>
        <p:spPr>
          <a:xfrm>
            <a:off x="1619672" y="1700808"/>
            <a:ext cx="607859" cy="246221"/>
          </a:xfrm>
          <a:prstGeom prst="rect">
            <a:avLst/>
          </a:prstGeom>
          <a:noFill/>
          <a:ln w="25400">
            <a:solidFill>
              <a:schemeClr val="tx1"/>
            </a:solidFill>
          </a:ln>
        </p:spPr>
        <p:txBody>
          <a:bodyPr wrap="none" rtlCol="0">
            <a:spAutoFit/>
          </a:bodyPr>
          <a:lstStyle/>
          <a:p>
            <a:r>
              <a:rPr lang="en-US" altLang="zh-CN" sz="1000" b="1" dirty="0" smtClean="0"/>
              <a:t>1-fmdry</a:t>
            </a:r>
            <a:endParaRPr lang="zh-CN" altLang="en-US" sz="1000" b="1" dirty="0"/>
          </a:p>
        </p:txBody>
      </p:sp>
      <p:cxnSp>
        <p:nvCxnSpPr>
          <p:cNvPr id="17" name="直接箭头连接符 16"/>
          <p:cNvCxnSpPr>
            <a:stCxn id="14" idx="1"/>
          </p:cNvCxnSpPr>
          <p:nvPr/>
        </p:nvCxnSpPr>
        <p:spPr>
          <a:xfrm flipH="1" flipV="1">
            <a:off x="1475656" y="1556792"/>
            <a:ext cx="144016" cy="267127"/>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1547664" y="3542819"/>
            <a:ext cx="534121" cy="246221"/>
          </a:xfrm>
          <a:prstGeom prst="rect">
            <a:avLst/>
          </a:prstGeom>
          <a:noFill/>
          <a:ln w="25400">
            <a:solidFill>
              <a:schemeClr val="tx1"/>
            </a:solidFill>
          </a:ln>
        </p:spPr>
        <p:txBody>
          <a:bodyPr wrap="none" rtlCol="0">
            <a:spAutoFit/>
          </a:bodyPr>
          <a:lstStyle/>
          <a:p>
            <a:r>
              <a:rPr lang="en-US" altLang="zh-CN" sz="1000" b="1" dirty="0" err="1" smtClean="0"/>
              <a:t>fmsurf</a:t>
            </a:r>
            <a:endParaRPr lang="zh-CN" altLang="en-US" sz="1000" b="1" dirty="0"/>
          </a:p>
        </p:txBody>
      </p:sp>
      <p:cxnSp>
        <p:nvCxnSpPr>
          <p:cNvPr id="22" name="直接箭头连接符 21"/>
          <p:cNvCxnSpPr>
            <a:stCxn id="21" idx="1"/>
          </p:cNvCxnSpPr>
          <p:nvPr/>
        </p:nvCxnSpPr>
        <p:spPr>
          <a:xfrm flipH="1">
            <a:off x="1475656" y="3665930"/>
            <a:ext cx="72008" cy="26712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2" name="对象 1"/>
          <p:cNvGraphicFramePr>
            <a:graphicFrameLocks noChangeAspect="1"/>
          </p:cNvGraphicFramePr>
          <p:nvPr>
            <p:extLst>
              <p:ext uri="{D42A27DB-BD31-4B8C-83A1-F6EECF244321}">
                <p14:modId xmlns:p14="http://schemas.microsoft.com/office/powerpoint/2010/main" val="3042091158"/>
              </p:ext>
            </p:extLst>
          </p:nvPr>
        </p:nvGraphicFramePr>
        <p:xfrm>
          <a:off x="2081785" y="31420"/>
          <a:ext cx="4944630" cy="445251"/>
        </p:xfrm>
        <a:graphic>
          <a:graphicData uri="http://schemas.openxmlformats.org/presentationml/2006/ole">
            <mc:AlternateContent xmlns:mc="http://schemas.openxmlformats.org/markup-compatibility/2006">
              <mc:Choice xmlns:v="urn:schemas-microsoft-com:vml" Requires="v">
                <p:oleObj spid="_x0000_s41014" name="Equation" r:id="rId4" imgW="2679480" imgH="241200" progId="Equation.DSMT4">
                  <p:embed/>
                </p:oleObj>
              </mc:Choice>
              <mc:Fallback>
                <p:oleObj name="Equation" r:id="rId4" imgW="2679480" imgH="241200" progId="Equation.DSMT4">
                  <p:embed/>
                  <p:pic>
                    <p:nvPicPr>
                      <p:cNvPr id="0" name=""/>
                      <p:cNvPicPr/>
                      <p:nvPr/>
                    </p:nvPicPr>
                    <p:blipFill>
                      <a:blip r:embed="rId5"/>
                      <a:stretch>
                        <a:fillRect/>
                      </a:stretch>
                    </p:blipFill>
                    <p:spPr>
                      <a:xfrm>
                        <a:off x="2081785" y="31420"/>
                        <a:ext cx="4944630" cy="445251"/>
                      </a:xfrm>
                      <a:prstGeom prst="rect">
                        <a:avLst/>
                      </a:prstGeom>
                    </p:spPr>
                  </p:pic>
                </p:oleObj>
              </mc:Fallback>
            </mc:AlternateContent>
          </a:graphicData>
        </a:graphic>
      </p:graphicFrame>
    </p:spTree>
    <p:extLst>
      <p:ext uri="{BB962C8B-B14F-4D97-AF65-F5344CB8AC3E}">
        <p14:creationId xmlns:p14="http://schemas.microsoft.com/office/powerpoint/2010/main" val="25074966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0" y="1052736"/>
            <a:ext cx="9144000" cy="5805264"/>
          </a:xfrm>
        </p:spPr>
        <p:txBody>
          <a:bodyPr>
            <a:normAutofit/>
          </a:bodyPr>
          <a:lstStyle/>
          <a:p>
            <a:pPr marL="0" indent="0">
              <a:buNone/>
            </a:pPr>
            <a:r>
              <a:rPr lang="en-US" altLang="zh-CN" sz="2600" dirty="0"/>
              <a:t>S</a:t>
            </a:r>
            <a:r>
              <a:rPr lang="en-US" altLang="zh-CN" sz="2600" dirty="0" smtClean="0"/>
              <a:t>mall partition coefficient (</a:t>
            </a:r>
            <a:r>
              <a:rPr lang="en-US" altLang="zh-CN" sz="2600" dirty="0" err="1" smtClean="0"/>
              <a:t>K</a:t>
            </a:r>
            <a:r>
              <a:rPr lang="en-US" altLang="zh-CN" sz="2600" baseline="-25000" dirty="0" err="1" smtClean="0"/>
              <a:t>sgw</a:t>
            </a:r>
            <a:r>
              <a:rPr lang="en-US" altLang="zh-CN" sz="2600" dirty="0" smtClean="0"/>
              <a:t>=0.05):</a:t>
            </a:r>
            <a:endParaRPr lang="en-US" altLang="zh-CN" sz="2600" dirty="0"/>
          </a:p>
          <a:p>
            <a:pPr marL="0" indent="0">
              <a:buNone/>
            </a:pPr>
            <a:endParaRPr lang="en-US" altLang="zh-CN" sz="2600" dirty="0" smtClean="0"/>
          </a:p>
          <a:p>
            <a:r>
              <a:rPr lang="en-US" altLang="zh-CN" sz="2600" dirty="0"/>
              <a:t>Surfactant</a:t>
            </a:r>
            <a:r>
              <a:rPr lang="en-US" altLang="zh-CN" sz="2600" dirty="0" smtClean="0"/>
              <a:t> and foam transport will be strongly retarded.</a:t>
            </a:r>
            <a:endParaRPr lang="en-US" altLang="zh-CN" sz="2600" dirty="0"/>
          </a:p>
          <a:p>
            <a:endParaRPr lang="en-US" altLang="zh-CN" sz="2600" dirty="0"/>
          </a:p>
          <a:p>
            <a:r>
              <a:rPr lang="en-US" altLang="zh-CN" sz="2600" dirty="0"/>
              <a:t>Surfactant will be concentrated in a very small region near the inflow end. The concentration may exceed the solubility limit in </a:t>
            </a:r>
            <a:r>
              <a:rPr lang="en-US" altLang="zh-CN" sz="2600" dirty="0" smtClean="0"/>
              <a:t>water.</a:t>
            </a:r>
            <a:endParaRPr lang="en-US" altLang="zh-CN" sz="2600" dirty="0"/>
          </a:p>
          <a:p>
            <a:endParaRPr lang="en-US" altLang="zh-CN" sz="2600" dirty="0"/>
          </a:p>
          <a:p>
            <a:r>
              <a:rPr lang="en-US" altLang="zh-CN" sz="2600" dirty="0"/>
              <a:t>Foam is weak. Surfactant can be soon stripped off by water, gas mobility control is then lost. It will result in an very early gas </a:t>
            </a:r>
            <a:r>
              <a:rPr lang="en-US" altLang="zh-CN" sz="2600" dirty="0" smtClean="0"/>
              <a:t>breakthrough.</a:t>
            </a:r>
            <a:endParaRPr lang="en-US" altLang="zh-CN" sz="2600" dirty="0"/>
          </a:p>
          <a:p>
            <a:endParaRPr lang="zh-CN" altLang="en-US" dirty="0"/>
          </a:p>
        </p:txBody>
      </p:sp>
      <p:sp>
        <p:nvSpPr>
          <p:cNvPr id="4" name="灯片编号占位符 3"/>
          <p:cNvSpPr>
            <a:spLocks noGrp="1"/>
          </p:cNvSpPr>
          <p:nvPr>
            <p:ph type="sldNum" sz="quarter" idx="12"/>
          </p:nvPr>
        </p:nvSpPr>
        <p:spPr/>
        <p:txBody>
          <a:bodyPr/>
          <a:lstStyle/>
          <a:p>
            <a:fld id="{D9A775B0-49FA-4177-AE7D-678D05CA9F53}" type="slidenum">
              <a:rPr lang="zh-CN" altLang="en-US" smtClean="0"/>
              <a:t>14</a:t>
            </a:fld>
            <a:endParaRPr lang="zh-CN" altLang="en-US"/>
          </a:p>
        </p:txBody>
      </p:sp>
      <p:sp>
        <p:nvSpPr>
          <p:cNvPr id="6" name="标题 1"/>
          <p:cNvSpPr>
            <a:spLocks noGrp="1"/>
          </p:cNvSpPr>
          <p:nvPr>
            <p:ph type="title"/>
          </p:nvPr>
        </p:nvSpPr>
        <p:spPr/>
        <p:txBody>
          <a:bodyPr>
            <a:normAutofit/>
          </a:bodyPr>
          <a:lstStyle/>
          <a:p>
            <a:r>
              <a:rPr lang="en-US" altLang="zh-CN" sz="3200" b="1" dirty="0" smtClean="0"/>
              <a:t>Case I</a:t>
            </a:r>
            <a:r>
              <a:rPr lang="en-US" altLang="zh-CN" sz="3200" b="1" dirty="0"/>
              <a:t>: </a:t>
            </a:r>
            <a:r>
              <a:rPr lang="en-US" altLang="zh-CN" sz="3200" b="1" dirty="0" smtClean="0"/>
              <a:t>CO</a:t>
            </a:r>
            <a:r>
              <a:rPr lang="en-US" altLang="zh-CN" sz="3200" b="1" baseline="-25000" dirty="0" smtClean="0"/>
              <a:t>2</a:t>
            </a:r>
            <a:r>
              <a:rPr lang="en-US" altLang="zh-CN" sz="3200" b="1" dirty="0" smtClean="0"/>
              <a:t> Displacing Water</a:t>
            </a:r>
            <a:endParaRPr lang="zh-CN" altLang="en-US" sz="3200" b="1" dirty="0"/>
          </a:p>
        </p:txBody>
      </p:sp>
    </p:spTree>
    <p:extLst>
      <p:ext uri="{BB962C8B-B14F-4D97-AF65-F5344CB8AC3E}">
        <p14:creationId xmlns:p14="http://schemas.microsoft.com/office/powerpoint/2010/main" val="1870809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2 Displacing Water (K 1.00) Gas Sat~1.avi">
            <a:hlinkClick r:id="" action="ppaction://media"/>
          </p:cNvPr>
          <p:cNvPicPr>
            <a:picLocks noGrp="1" noChangeAspect="1"/>
          </p:cNvPicPr>
          <p:nvPr>
            <p:ph idx="1"/>
            <a:videoFile r:link="rId3"/>
            <p:extLst>
              <p:ext uri="{DAA4B4D4-6D71-4841-9C94-3DE7FCFB9230}">
                <p14:media xmlns:p14="http://schemas.microsoft.com/office/powerpoint/2010/main" r:embed="rId2"/>
              </p:ext>
            </p:extLst>
          </p:nvPr>
        </p:nvPicPr>
        <p:blipFill>
          <a:blip r:embed="rId9"/>
          <a:stretch>
            <a:fillRect/>
          </a:stretch>
        </p:blipFill>
        <p:spPr>
          <a:xfrm>
            <a:off x="0" y="476672"/>
            <a:ext cx="9144000" cy="2196752"/>
          </a:xfrm>
        </p:spPr>
      </p:pic>
      <p:sp>
        <p:nvSpPr>
          <p:cNvPr id="4" name="灯片编号占位符 3"/>
          <p:cNvSpPr>
            <a:spLocks noGrp="1"/>
          </p:cNvSpPr>
          <p:nvPr>
            <p:ph type="sldNum" sz="quarter" idx="12"/>
          </p:nvPr>
        </p:nvSpPr>
        <p:spPr/>
        <p:txBody>
          <a:bodyPr/>
          <a:lstStyle/>
          <a:p>
            <a:fld id="{D9A775B0-49FA-4177-AE7D-678D05CA9F53}" type="slidenum">
              <a:rPr lang="zh-CN" altLang="en-US" smtClean="0"/>
              <a:t>15</a:t>
            </a:fld>
            <a:endParaRPr lang="zh-CN" altLang="en-US"/>
          </a:p>
        </p:txBody>
      </p:sp>
      <p:graphicFrame>
        <p:nvGraphicFramePr>
          <p:cNvPr id="5" name="对象 4"/>
          <p:cNvGraphicFramePr>
            <a:graphicFrameLocks noChangeAspect="1"/>
          </p:cNvGraphicFramePr>
          <p:nvPr>
            <p:extLst>
              <p:ext uri="{D42A27DB-BD31-4B8C-83A1-F6EECF244321}">
                <p14:modId xmlns:p14="http://schemas.microsoft.com/office/powerpoint/2010/main" val="4077666167"/>
              </p:ext>
            </p:extLst>
          </p:nvPr>
        </p:nvGraphicFramePr>
        <p:xfrm>
          <a:off x="1547664" y="5760"/>
          <a:ext cx="6264696" cy="564120"/>
        </p:xfrm>
        <a:graphic>
          <a:graphicData uri="http://schemas.openxmlformats.org/presentationml/2006/ole">
            <mc:AlternateContent xmlns:mc="http://schemas.openxmlformats.org/markup-compatibility/2006">
              <mc:Choice xmlns:v="urn:schemas-microsoft-com:vml" Requires="v">
                <p:oleObj spid="_x0000_s43064" name="Equation" r:id="rId10" imgW="2679480" imgH="241200" progId="Equation.DSMT4">
                  <p:embed/>
                </p:oleObj>
              </mc:Choice>
              <mc:Fallback>
                <p:oleObj name="Equation" r:id="rId10" imgW="2679480" imgH="241200" progId="Equation.DSMT4">
                  <p:embed/>
                  <p:pic>
                    <p:nvPicPr>
                      <p:cNvPr id="0" name=""/>
                      <p:cNvPicPr/>
                      <p:nvPr/>
                    </p:nvPicPr>
                    <p:blipFill>
                      <a:blip r:embed="rId11"/>
                      <a:stretch>
                        <a:fillRect/>
                      </a:stretch>
                    </p:blipFill>
                    <p:spPr>
                      <a:xfrm>
                        <a:off x="1547664" y="5760"/>
                        <a:ext cx="6264696" cy="564120"/>
                      </a:xfrm>
                      <a:prstGeom prst="rect">
                        <a:avLst/>
                      </a:prstGeom>
                    </p:spPr>
                  </p:pic>
                </p:oleObj>
              </mc:Fallback>
            </mc:AlternateContent>
          </a:graphicData>
        </a:graphic>
      </p:graphicFrame>
      <p:pic>
        <p:nvPicPr>
          <p:cNvPr id="7" name="CO2 Displacing Water (K 1.00) Surf in Water~1.avi">
            <a:hlinkClick r:id="" action="ppaction://media"/>
          </p:cNvPr>
          <p:cNvPicPr>
            <a:picLocks noChangeAspect="1"/>
          </p:cNvPicPr>
          <p:nvPr>
            <a:videoFile r:link="rId5"/>
            <p:extLst>
              <p:ext uri="{DAA4B4D4-6D71-4841-9C94-3DE7FCFB9230}">
                <p14:media xmlns:p14="http://schemas.microsoft.com/office/powerpoint/2010/main" r:embed="rId4"/>
              </p:ext>
            </p:extLst>
          </p:nvPr>
        </p:nvPicPr>
        <p:blipFill>
          <a:blip r:embed="rId12"/>
          <a:stretch>
            <a:fillRect/>
          </a:stretch>
        </p:blipFill>
        <p:spPr>
          <a:xfrm>
            <a:off x="0" y="2564904"/>
            <a:ext cx="9144000" cy="2232248"/>
          </a:xfrm>
          <a:prstGeom prst="rect">
            <a:avLst/>
          </a:prstGeom>
        </p:spPr>
      </p:pic>
      <p:pic>
        <p:nvPicPr>
          <p:cNvPr id="8" name="CO2 Displacing Water (K 1.00) App Vis~1.avi">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13"/>
          <a:stretch>
            <a:fillRect/>
          </a:stretch>
        </p:blipFill>
        <p:spPr>
          <a:xfrm>
            <a:off x="0" y="4653136"/>
            <a:ext cx="9144000" cy="2232248"/>
          </a:xfrm>
          <a:prstGeom prst="rect">
            <a:avLst/>
          </a:prstGeom>
        </p:spPr>
      </p:pic>
    </p:spTree>
    <p:extLst>
      <p:ext uri="{BB962C8B-B14F-4D97-AF65-F5344CB8AC3E}">
        <p14:creationId xmlns:p14="http://schemas.microsoft.com/office/powerpoint/2010/main" val="4133415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666" fill="hold"/>
                                        <p:tgtEl>
                                          <p:spTgt spid="6"/>
                                        </p:tgtEl>
                                      </p:cBhvr>
                                    </p:cmd>
                                  </p:childTnLst>
                                </p:cTn>
                              </p:par>
                              <p:par>
                                <p:cTn id="7" presetID="1" presetClass="mediacall" presetSubtype="0" fill="hold" nodeType="withEffect">
                                  <p:stCondLst>
                                    <p:cond delay="0"/>
                                  </p:stCondLst>
                                  <p:childTnLst>
                                    <p:cmd type="call" cmd="playFrom(0.0)">
                                      <p:cBhvr>
                                        <p:cTn id="8" dur="26666" fill="hold"/>
                                        <p:tgtEl>
                                          <p:spTgt spid="7"/>
                                        </p:tgtEl>
                                      </p:cBhvr>
                                    </p:cmd>
                                  </p:childTnLst>
                                </p:cTn>
                              </p:par>
                              <p:par>
                                <p:cTn id="9" presetID="1" presetClass="mediacall" presetSubtype="0" fill="hold" nodeType="withEffect">
                                  <p:stCondLst>
                                    <p:cond delay="0"/>
                                  </p:stCondLst>
                                  <p:childTnLst>
                                    <p:cmd type="call" cmd="playFrom(0.0)">
                                      <p:cBhvr>
                                        <p:cTn id="10" dur="2666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6"/>
                </p:tgtEl>
              </p:cMediaNode>
            </p:video>
            <p:video>
              <p:cMediaNode vol="80000">
                <p:cTn id="12" fill="hold" display="0">
                  <p:stCondLst>
                    <p:cond delay="indefinite"/>
                  </p:stCondLst>
                </p:cTn>
                <p:tgtEl>
                  <p:spTgt spid="7"/>
                </p:tgtEl>
              </p:cMediaNode>
            </p:video>
            <p:video>
              <p:cMediaNode vol="80000">
                <p:cTn id="13" fill="hold" display="0">
                  <p:stCondLst>
                    <p:cond delay="indefinite"/>
                  </p:stCondLst>
                </p:cTn>
                <p:tgtEl>
                  <p:spTgt spid="8"/>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033" name="Picture 4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96" y="620688"/>
            <a:ext cx="8962150" cy="6552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灯片编号占位符 3"/>
          <p:cNvSpPr>
            <a:spLocks noGrp="1"/>
          </p:cNvSpPr>
          <p:nvPr>
            <p:ph type="sldNum" sz="quarter" idx="12"/>
          </p:nvPr>
        </p:nvSpPr>
        <p:spPr/>
        <p:txBody>
          <a:bodyPr/>
          <a:lstStyle/>
          <a:p>
            <a:fld id="{D9A775B0-49FA-4177-AE7D-678D05CA9F53}" type="slidenum">
              <a:rPr lang="zh-CN" altLang="en-US" smtClean="0"/>
              <a:t>16</a:t>
            </a:fld>
            <a:endParaRPr lang="zh-CN" altLang="en-US"/>
          </a:p>
        </p:txBody>
      </p:sp>
      <p:graphicFrame>
        <p:nvGraphicFramePr>
          <p:cNvPr id="7" name="对象 6"/>
          <p:cNvGraphicFramePr>
            <a:graphicFrameLocks noChangeAspect="1"/>
          </p:cNvGraphicFramePr>
          <p:nvPr>
            <p:extLst>
              <p:ext uri="{D42A27DB-BD31-4B8C-83A1-F6EECF244321}">
                <p14:modId xmlns:p14="http://schemas.microsoft.com/office/powerpoint/2010/main" val="1056378904"/>
              </p:ext>
            </p:extLst>
          </p:nvPr>
        </p:nvGraphicFramePr>
        <p:xfrm>
          <a:off x="1547813" y="129133"/>
          <a:ext cx="6264275" cy="563563"/>
        </p:xfrm>
        <a:graphic>
          <a:graphicData uri="http://schemas.openxmlformats.org/presentationml/2006/ole">
            <mc:AlternateContent xmlns:mc="http://schemas.openxmlformats.org/markup-compatibility/2006">
              <mc:Choice xmlns:v="urn:schemas-microsoft-com:vml" Requires="v">
                <p:oleObj spid="_x0000_s42037" name="Equation" r:id="rId4" imgW="2679480" imgH="241200" progId="Equation.DSMT4">
                  <p:embed/>
                </p:oleObj>
              </mc:Choice>
              <mc:Fallback>
                <p:oleObj name="Equation" r:id="rId4" imgW="2679480" imgH="241200" progId="Equation.DSMT4">
                  <p:embed/>
                  <p:pic>
                    <p:nvPicPr>
                      <p:cNvPr id="0" name="对象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7813" y="129133"/>
                        <a:ext cx="6264275"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TextBox 11"/>
          <p:cNvSpPr txBox="1"/>
          <p:nvPr/>
        </p:nvSpPr>
        <p:spPr>
          <a:xfrm>
            <a:off x="1835696" y="1700808"/>
            <a:ext cx="607859" cy="246221"/>
          </a:xfrm>
          <a:prstGeom prst="rect">
            <a:avLst/>
          </a:prstGeom>
          <a:noFill/>
          <a:ln w="25400">
            <a:solidFill>
              <a:schemeClr val="tx1"/>
            </a:solidFill>
          </a:ln>
        </p:spPr>
        <p:txBody>
          <a:bodyPr wrap="none" rtlCol="0">
            <a:spAutoFit/>
          </a:bodyPr>
          <a:lstStyle/>
          <a:p>
            <a:r>
              <a:rPr lang="en-US" altLang="zh-CN" sz="1000" b="1" dirty="0" smtClean="0"/>
              <a:t>1-fmdry</a:t>
            </a:r>
            <a:endParaRPr lang="zh-CN" altLang="en-US" sz="1000" b="1" dirty="0"/>
          </a:p>
        </p:txBody>
      </p:sp>
      <p:cxnSp>
        <p:nvCxnSpPr>
          <p:cNvPr id="13" name="直接箭头连接符 12"/>
          <p:cNvCxnSpPr>
            <a:stCxn id="12" idx="1"/>
          </p:cNvCxnSpPr>
          <p:nvPr/>
        </p:nvCxnSpPr>
        <p:spPr>
          <a:xfrm flipH="1" flipV="1">
            <a:off x="1691680" y="1556792"/>
            <a:ext cx="144016" cy="267127"/>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547664" y="3573016"/>
            <a:ext cx="534121" cy="246221"/>
          </a:xfrm>
          <a:prstGeom prst="rect">
            <a:avLst/>
          </a:prstGeom>
          <a:noFill/>
          <a:ln w="25400">
            <a:solidFill>
              <a:schemeClr val="tx1"/>
            </a:solidFill>
          </a:ln>
        </p:spPr>
        <p:txBody>
          <a:bodyPr wrap="none" rtlCol="0">
            <a:spAutoFit/>
          </a:bodyPr>
          <a:lstStyle/>
          <a:p>
            <a:r>
              <a:rPr lang="en-US" altLang="zh-CN" sz="1000" b="1" dirty="0" err="1" smtClean="0"/>
              <a:t>fmsurf</a:t>
            </a:r>
            <a:endParaRPr lang="zh-CN" altLang="en-US" sz="1000" b="1" dirty="0"/>
          </a:p>
        </p:txBody>
      </p:sp>
      <p:cxnSp>
        <p:nvCxnSpPr>
          <p:cNvPr id="15" name="直接箭头连接符 14"/>
          <p:cNvCxnSpPr>
            <a:stCxn id="14" idx="1"/>
          </p:cNvCxnSpPr>
          <p:nvPr/>
        </p:nvCxnSpPr>
        <p:spPr>
          <a:xfrm flipH="1">
            <a:off x="1475656" y="3696127"/>
            <a:ext cx="72008" cy="26712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99429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0" y="1052736"/>
            <a:ext cx="9144000" cy="5805264"/>
          </a:xfrm>
        </p:spPr>
        <p:txBody>
          <a:bodyPr>
            <a:normAutofit/>
          </a:bodyPr>
          <a:lstStyle/>
          <a:p>
            <a:r>
              <a:rPr lang="en-US" altLang="zh-CN" sz="2600" dirty="0"/>
              <a:t>Unity partition coefficient (</a:t>
            </a:r>
            <a:r>
              <a:rPr lang="en-US" altLang="zh-CN" sz="2600" dirty="0" err="1"/>
              <a:t>Ksgw</a:t>
            </a:r>
            <a:r>
              <a:rPr lang="en-US" altLang="zh-CN" sz="2600" dirty="0"/>
              <a:t>=1.00):</a:t>
            </a:r>
          </a:p>
          <a:p>
            <a:endParaRPr lang="en-US" altLang="zh-CN" sz="2600" dirty="0"/>
          </a:p>
          <a:p>
            <a:r>
              <a:rPr lang="en-US" altLang="zh-CN" sz="2600" dirty="0"/>
              <a:t>Surfactant transport is in accordance with gas front </a:t>
            </a:r>
            <a:r>
              <a:rPr lang="en-US" altLang="zh-CN" sz="2600" dirty="0" smtClean="0"/>
              <a:t>propagation.</a:t>
            </a:r>
            <a:endParaRPr lang="en-US" altLang="zh-CN" sz="2600" dirty="0"/>
          </a:p>
          <a:p>
            <a:endParaRPr lang="en-US" altLang="zh-CN" sz="2600" dirty="0"/>
          </a:p>
          <a:p>
            <a:r>
              <a:rPr lang="en-US" altLang="zh-CN" sz="2600" dirty="0"/>
              <a:t>Surfactant concentration in water is kept at around </a:t>
            </a:r>
            <a:r>
              <a:rPr lang="en-US" altLang="zh-CN" sz="2600" i="1" dirty="0" err="1" smtClean="0"/>
              <a:t>fmsurf</a:t>
            </a:r>
            <a:r>
              <a:rPr lang="en-US" altLang="zh-CN" sz="2600" i="1" dirty="0" smtClean="0"/>
              <a:t>.</a:t>
            </a:r>
            <a:endParaRPr lang="en-US" altLang="zh-CN" sz="2600" i="1" dirty="0"/>
          </a:p>
          <a:p>
            <a:endParaRPr lang="en-US" altLang="zh-CN" sz="2600" dirty="0"/>
          </a:p>
          <a:p>
            <a:r>
              <a:rPr lang="en-US" altLang="zh-CN" sz="2600" dirty="0"/>
              <a:t>Foam front is strong. However foam bank is relatively short due to dry-out </a:t>
            </a:r>
            <a:r>
              <a:rPr lang="en-US" altLang="zh-CN" sz="2600" dirty="0" smtClean="0"/>
              <a:t>effect.</a:t>
            </a:r>
            <a:endParaRPr lang="en-US" altLang="zh-CN" sz="2600" dirty="0"/>
          </a:p>
          <a:p>
            <a:endParaRPr lang="zh-CN" altLang="en-US" sz="2600" dirty="0"/>
          </a:p>
        </p:txBody>
      </p:sp>
      <p:sp>
        <p:nvSpPr>
          <p:cNvPr id="4" name="灯片编号占位符 3"/>
          <p:cNvSpPr>
            <a:spLocks noGrp="1"/>
          </p:cNvSpPr>
          <p:nvPr>
            <p:ph type="sldNum" sz="quarter" idx="12"/>
          </p:nvPr>
        </p:nvSpPr>
        <p:spPr/>
        <p:txBody>
          <a:bodyPr/>
          <a:lstStyle/>
          <a:p>
            <a:fld id="{D9A775B0-49FA-4177-AE7D-678D05CA9F53}" type="slidenum">
              <a:rPr lang="zh-CN" altLang="en-US" smtClean="0"/>
              <a:t>17</a:t>
            </a:fld>
            <a:endParaRPr lang="zh-CN" altLang="en-US"/>
          </a:p>
        </p:txBody>
      </p:sp>
      <p:sp>
        <p:nvSpPr>
          <p:cNvPr id="6" name="标题 1"/>
          <p:cNvSpPr>
            <a:spLocks noGrp="1"/>
          </p:cNvSpPr>
          <p:nvPr>
            <p:ph type="title"/>
          </p:nvPr>
        </p:nvSpPr>
        <p:spPr/>
        <p:txBody>
          <a:bodyPr>
            <a:normAutofit/>
          </a:bodyPr>
          <a:lstStyle/>
          <a:p>
            <a:r>
              <a:rPr lang="en-US" altLang="zh-CN" sz="3200" b="1" dirty="0" smtClean="0"/>
              <a:t>Case I</a:t>
            </a:r>
            <a:r>
              <a:rPr lang="en-US" altLang="zh-CN" sz="3200" b="1" dirty="0"/>
              <a:t>: </a:t>
            </a:r>
            <a:r>
              <a:rPr lang="en-US" altLang="zh-CN" sz="3200" b="1" dirty="0" smtClean="0"/>
              <a:t>CO</a:t>
            </a:r>
            <a:r>
              <a:rPr lang="en-US" altLang="zh-CN" sz="3200" b="1" baseline="-25000" dirty="0" smtClean="0"/>
              <a:t>2</a:t>
            </a:r>
            <a:r>
              <a:rPr lang="en-US" altLang="zh-CN" sz="3200" b="1" dirty="0" smtClean="0"/>
              <a:t> Displacing Water</a:t>
            </a:r>
            <a:endParaRPr lang="zh-CN" altLang="en-US" sz="3200" b="1" dirty="0"/>
          </a:p>
        </p:txBody>
      </p:sp>
    </p:spTree>
    <p:extLst>
      <p:ext uri="{BB962C8B-B14F-4D97-AF65-F5344CB8AC3E}">
        <p14:creationId xmlns:p14="http://schemas.microsoft.com/office/powerpoint/2010/main" val="2634060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2 Displacing Water (K 4.00) Gas Sat~1.avi">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9"/>
          <a:stretch>
            <a:fillRect/>
          </a:stretch>
        </p:blipFill>
        <p:spPr>
          <a:xfrm>
            <a:off x="15240" y="404664"/>
            <a:ext cx="9144000" cy="2259930"/>
          </a:xfrm>
          <a:prstGeom prst="rect">
            <a:avLst/>
          </a:prstGeom>
        </p:spPr>
      </p:pic>
      <p:sp>
        <p:nvSpPr>
          <p:cNvPr id="4" name="灯片编号占位符 3"/>
          <p:cNvSpPr>
            <a:spLocks noGrp="1"/>
          </p:cNvSpPr>
          <p:nvPr>
            <p:ph type="sldNum" sz="quarter" idx="12"/>
          </p:nvPr>
        </p:nvSpPr>
        <p:spPr/>
        <p:txBody>
          <a:bodyPr/>
          <a:lstStyle/>
          <a:p>
            <a:fld id="{D9A775B0-49FA-4177-AE7D-678D05CA9F53}" type="slidenum">
              <a:rPr lang="zh-CN" altLang="en-US" smtClean="0"/>
              <a:t>18</a:t>
            </a:fld>
            <a:endParaRPr lang="zh-CN" altLang="en-US"/>
          </a:p>
        </p:txBody>
      </p:sp>
      <p:graphicFrame>
        <p:nvGraphicFramePr>
          <p:cNvPr id="5" name="对象 4"/>
          <p:cNvGraphicFramePr>
            <a:graphicFrameLocks noChangeAspect="1"/>
          </p:cNvGraphicFramePr>
          <p:nvPr>
            <p:extLst>
              <p:ext uri="{D42A27DB-BD31-4B8C-83A1-F6EECF244321}">
                <p14:modId xmlns:p14="http://schemas.microsoft.com/office/powerpoint/2010/main" val="2558717310"/>
              </p:ext>
            </p:extLst>
          </p:nvPr>
        </p:nvGraphicFramePr>
        <p:xfrm>
          <a:off x="1547664" y="0"/>
          <a:ext cx="6122114" cy="548680"/>
        </p:xfrm>
        <a:graphic>
          <a:graphicData uri="http://schemas.openxmlformats.org/presentationml/2006/ole">
            <mc:AlternateContent xmlns:mc="http://schemas.openxmlformats.org/markup-compatibility/2006">
              <mc:Choice xmlns:v="urn:schemas-microsoft-com:vml" Requires="v">
                <p:oleObj spid="_x0000_s45110" name="Equation" r:id="rId10" imgW="2692080" imgH="241200" progId="Equation.DSMT4">
                  <p:embed/>
                </p:oleObj>
              </mc:Choice>
              <mc:Fallback>
                <p:oleObj name="Equation" r:id="rId10" imgW="2692080" imgH="241200" progId="Equation.DSMT4">
                  <p:embed/>
                  <p:pic>
                    <p:nvPicPr>
                      <p:cNvPr id="0" name=""/>
                      <p:cNvPicPr/>
                      <p:nvPr/>
                    </p:nvPicPr>
                    <p:blipFill>
                      <a:blip r:embed="rId11"/>
                      <a:stretch>
                        <a:fillRect/>
                      </a:stretch>
                    </p:blipFill>
                    <p:spPr>
                      <a:xfrm>
                        <a:off x="1547664" y="0"/>
                        <a:ext cx="6122114" cy="548680"/>
                      </a:xfrm>
                      <a:prstGeom prst="rect">
                        <a:avLst/>
                      </a:prstGeom>
                    </p:spPr>
                  </p:pic>
                </p:oleObj>
              </mc:Fallback>
            </mc:AlternateContent>
          </a:graphicData>
        </a:graphic>
      </p:graphicFrame>
      <p:pic>
        <p:nvPicPr>
          <p:cNvPr id="7" name="CO2 Displacing Water (K 4.00) Surf in Water~1.avi">
            <a:hlinkClick r:id="" action="ppaction://media"/>
          </p:cNvPr>
          <p:cNvPicPr>
            <a:picLocks noChangeAspect="1"/>
          </p:cNvPicPr>
          <p:nvPr>
            <a:videoFile r:link="rId5"/>
            <p:extLst>
              <p:ext uri="{DAA4B4D4-6D71-4841-9C94-3DE7FCFB9230}">
                <p14:media xmlns:p14="http://schemas.microsoft.com/office/powerpoint/2010/main" r:embed="rId4"/>
              </p:ext>
            </p:extLst>
          </p:nvPr>
        </p:nvPicPr>
        <p:blipFill>
          <a:blip r:embed="rId12"/>
          <a:stretch>
            <a:fillRect/>
          </a:stretch>
        </p:blipFill>
        <p:spPr>
          <a:xfrm>
            <a:off x="0" y="2564904"/>
            <a:ext cx="9144000" cy="2276574"/>
          </a:xfrm>
          <a:prstGeom prst="rect">
            <a:avLst/>
          </a:prstGeom>
        </p:spPr>
      </p:pic>
      <p:pic>
        <p:nvPicPr>
          <p:cNvPr id="8" name="CO2 Displacing Water (K 4.00) App Vis~1.avi">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13"/>
          <a:stretch>
            <a:fillRect/>
          </a:stretch>
        </p:blipFill>
        <p:spPr>
          <a:xfrm>
            <a:off x="0" y="4725144"/>
            <a:ext cx="9144000" cy="2132856"/>
          </a:xfrm>
          <a:prstGeom prst="rect">
            <a:avLst/>
          </a:prstGeom>
        </p:spPr>
      </p:pic>
    </p:spTree>
    <p:extLst>
      <p:ext uri="{BB962C8B-B14F-4D97-AF65-F5344CB8AC3E}">
        <p14:creationId xmlns:p14="http://schemas.microsoft.com/office/powerpoint/2010/main" val="1167665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666" fill="hold"/>
                                        <p:tgtEl>
                                          <p:spTgt spid="6"/>
                                        </p:tgtEl>
                                      </p:cBhvr>
                                    </p:cmd>
                                  </p:childTnLst>
                                </p:cTn>
                              </p:par>
                              <p:par>
                                <p:cTn id="7" presetID="1" presetClass="mediacall" presetSubtype="0" fill="hold" nodeType="withEffect">
                                  <p:stCondLst>
                                    <p:cond delay="0"/>
                                  </p:stCondLst>
                                  <p:childTnLst>
                                    <p:cmd type="call" cmd="playFrom(0.0)">
                                      <p:cBhvr>
                                        <p:cTn id="8" dur="26666" fill="hold"/>
                                        <p:tgtEl>
                                          <p:spTgt spid="7"/>
                                        </p:tgtEl>
                                      </p:cBhvr>
                                    </p:cmd>
                                  </p:childTnLst>
                                </p:cTn>
                              </p:par>
                              <p:par>
                                <p:cTn id="9" presetID="1" presetClass="mediacall" presetSubtype="0" fill="hold" nodeType="withEffect">
                                  <p:stCondLst>
                                    <p:cond delay="0"/>
                                  </p:stCondLst>
                                  <p:childTnLst>
                                    <p:cmd type="call" cmd="playFrom(0.0)">
                                      <p:cBhvr>
                                        <p:cTn id="10" dur="2666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6"/>
                </p:tgtEl>
              </p:cMediaNode>
            </p:video>
            <p:video>
              <p:cMediaNode vol="80000">
                <p:cTn id="12" fill="hold" display="0">
                  <p:stCondLst>
                    <p:cond delay="indefinite"/>
                  </p:stCondLst>
                </p:cTn>
                <p:tgtEl>
                  <p:spTgt spid="7"/>
                </p:tgtEl>
              </p:cMediaNode>
            </p:video>
            <p:video>
              <p:cMediaNode vol="80000">
                <p:cTn id="13" fill="hold" display="0">
                  <p:stCondLst>
                    <p:cond delay="indefinite"/>
                  </p:stCondLst>
                </p:cTn>
                <p:tgtEl>
                  <p:spTgt spid="8"/>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D9A775B0-49FA-4177-AE7D-678D05CA9F53}" type="slidenum">
              <a:rPr lang="zh-CN" altLang="en-US" smtClean="0"/>
              <a:t>19</a:t>
            </a:fld>
            <a:endParaRPr lang="zh-CN" altLang="en-US"/>
          </a:p>
        </p:txBody>
      </p:sp>
      <p:pic>
        <p:nvPicPr>
          <p:cNvPr id="440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19" y="737320"/>
            <a:ext cx="8568953" cy="6364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7" name="对象 6"/>
          <p:cNvGraphicFramePr>
            <a:graphicFrameLocks noChangeAspect="1"/>
          </p:cNvGraphicFramePr>
          <p:nvPr>
            <p:extLst>
              <p:ext uri="{D42A27DB-BD31-4B8C-83A1-F6EECF244321}">
                <p14:modId xmlns:p14="http://schemas.microsoft.com/office/powerpoint/2010/main" val="1905510312"/>
              </p:ext>
            </p:extLst>
          </p:nvPr>
        </p:nvGraphicFramePr>
        <p:xfrm>
          <a:off x="1547813" y="143421"/>
          <a:ext cx="6121400" cy="549275"/>
        </p:xfrm>
        <a:graphic>
          <a:graphicData uri="http://schemas.openxmlformats.org/presentationml/2006/ole">
            <mc:AlternateContent xmlns:mc="http://schemas.openxmlformats.org/markup-compatibility/2006">
              <mc:Choice xmlns:v="urn:schemas-microsoft-com:vml" Requires="v">
                <p:oleObj spid="_x0000_s44081" name="Equation" r:id="rId4" imgW="2692080" imgH="241200" progId="Equation.DSMT4">
                  <p:embed/>
                </p:oleObj>
              </mc:Choice>
              <mc:Fallback>
                <p:oleObj name="Equation" r:id="rId4" imgW="2692080" imgH="241200" progId="Equation.DSMT4">
                  <p:embed/>
                  <p:pic>
                    <p:nvPicPr>
                      <p:cNvPr id="0" name="对象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7813" y="143421"/>
                        <a:ext cx="61214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TextBox 8"/>
          <p:cNvSpPr txBox="1"/>
          <p:nvPr/>
        </p:nvSpPr>
        <p:spPr>
          <a:xfrm>
            <a:off x="1587877" y="1814627"/>
            <a:ext cx="607859" cy="246221"/>
          </a:xfrm>
          <a:prstGeom prst="rect">
            <a:avLst/>
          </a:prstGeom>
          <a:noFill/>
          <a:ln w="25400">
            <a:solidFill>
              <a:schemeClr val="tx1"/>
            </a:solidFill>
          </a:ln>
        </p:spPr>
        <p:txBody>
          <a:bodyPr wrap="none" rtlCol="0">
            <a:spAutoFit/>
          </a:bodyPr>
          <a:lstStyle/>
          <a:p>
            <a:r>
              <a:rPr lang="en-US" altLang="zh-CN" sz="1000" b="1" dirty="0" smtClean="0"/>
              <a:t>1-fmdry</a:t>
            </a:r>
            <a:endParaRPr lang="zh-CN" altLang="en-US" sz="1000" b="1" dirty="0"/>
          </a:p>
        </p:txBody>
      </p:sp>
      <p:cxnSp>
        <p:nvCxnSpPr>
          <p:cNvPr id="10" name="直接箭头连接符 9"/>
          <p:cNvCxnSpPr>
            <a:stCxn id="9" idx="1"/>
          </p:cNvCxnSpPr>
          <p:nvPr/>
        </p:nvCxnSpPr>
        <p:spPr>
          <a:xfrm flipH="1" flipV="1">
            <a:off x="1443861" y="1670611"/>
            <a:ext cx="144016" cy="267127"/>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547664" y="3542819"/>
            <a:ext cx="534121" cy="246221"/>
          </a:xfrm>
          <a:prstGeom prst="rect">
            <a:avLst/>
          </a:prstGeom>
          <a:noFill/>
          <a:ln w="25400">
            <a:solidFill>
              <a:schemeClr val="tx1"/>
            </a:solidFill>
          </a:ln>
        </p:spPr>
        <p:txBody>
          <a:bodyPr wrap="none" rtlCol="0">
            <a:spAutoFit/>
          </a:bodyPr>
          <a:lstStyle/>
          <a:p>
            <a:r>
              <a:rPr lang="en-US" altLang="zh-CN" sz="1000" b="1" dirty="0" err="1" smtClean="0"/>
              <a:t>fmsurf</a:t>
            </a:r>
            <a:endParaRPr lang="zh-CN" altLang="en-US" sz="1000" b="1" dirty="0"/>
          </a:p>
        </p:txBody>
      </p:sp>
      <p:cxnSp>
        <p:nvCxnSpPr>
          <p:cNvPr id="12" name="直接箭头连接符 11"/>
          <p:cNvCxnSpPr>
            <a:stCxn id="11" idx="1"/>
          </p:cNvCxnSpPr>
          <p:nvPr/>
        </p:nvCxnSpPr>
        <p:spPr>
          <a:xfrm flipH="1">
            <a:off x="1475656" y="3665930"/>
            <a:ext cx="72008" cy="26712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61888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0" y="1052736"/>
            <a:ext cx="9144000" cy="5805264"/>
          </a:xfrm>
        </p:spPr>
        <p:txBody>
          <a:bodyPr>
            <a:normAutofit/>
          </a:bodyPr>
          <a:lstStyle/>
          <a:p>
            <a:pPr marL="0" indent="0">
              <a:buNone/>
            </a:pPr>
            <a:r>
              <a:rPr lang="en-US" altLang="zh-CN" sz="2600" dirty="0"/>
              <a:t>Large partition coefficient (</a:t>
            </a:r>
            <a:r>
              <a:rPr lang="en-US" altLang="zh-CN" sz="2600" dirty="0" err="1"/>
              <a:t>Ksgw</a:t>
            </a:r>
            <a:r>
              <a:rPr lang="en-US" altLang="zh-CN" sz="2600" dirty="0"/>
              <a:t>=4.00):</a:t>
            </a:r>
          </a:p>
          <a:p>
            <a:endParaRPr lang="en-US" altLang="zh-CN" sz="2600" dirty="0"/>
          </a:p>
          <a:p>
            <a:r>
              <a:rPr lang="en-US" altLang="zh-CN" sz="2600" dirty="0"/>
              <a:t>Surfactant transport is in accordance with gas propagation. </a:t>
            </a:r>
          </a:p>
          <a:p>
            <a:endParaRPr lang="en-US" altLang="zh-CN" sz="2600" dirty="0"/>
          </a:p>
          <a:p>
            <a:r>
              <a:rPr lang="en-US" altLang="zh-CN" sz="2600" dirty="0"/>
              <a:t>Surfactant is highly spread out and the concentration in water is below </a:t>
            </a:r>
            <a:r>
              <a:rPr lang="en-US" altLang="zh-CN" sz="2600" i="1" dirty="0" err="1" smtClean="0"/>
              <a:t>fmsurf</a:t>
            </a:r>
            <a:r>
              <a:rPr lang="en-US" altLang="zh-CN" sz="2600" dirty="0"/>
              <a:t>.</a:t>
            </a:r>
          </a:p>
          <a:p>
            <a:endParaRPr lang="en-US" altLang="zh-CN" sz="2600" dirty="0"/>
          </a:p>
          <a:p>
            <a:r>
              <a:rPr lang="en-US" altLang="zh-CN" sz="2600" dirty="0"/>
              <a:t>Foam front is not as strong as unity partition coefficient. However foam bank is largely elongated.</a:t>
            </a:r>
          </a:p>
          <a:p>
            <a:endParaRPr lang="zh-CN" altLang="en-US" sz="2600" dirty="0"/>
          </a:p>
        </p:txBody>
      </p:sp>
      <p:sp>
        <p:nvSpPr>
          <p:cNvPr id="4" name="灯片编号占位符 3"/>
          <p:cNvSpPr>
            <a:spLocks noGrp="1"/>
          </p:cNvSpPr>
          <p:nvPr>
            <p:ph type="sldNum" sz="quarter" idx="12"/>
          </p:nvPr>
        </p:nvSpPr>
        <p:spPr/>
        <p:txBody>
          <a:bodyPr/>
          <a:lstStyle/>
          <a:p>
            <a:fld id="{D9A775B0-49FA-4177-AE7D-678D05CA9F53}" type="slidenum">
              <a:rPr lang="zh-CN" altLang="en-US" smtClean="0"/>
              <a:t>20</a:t>
            </a:fld>
            <a:endParaRPr lang="zh-CN" altLang="en-US"/>
          </a:p>
        </p:txBody>
      </p:sp>
      <p:sp>
        <p:nvSpPr>
          <p:cNvPr id="6" name="标题 1"/>
          <p:cNvSpPr>
            <a:spLocks noGrp="1"/>
          </p:cNvSpPr>
          <p:nvPr>
            <p:ph type="title"/>
          </p:nvPr>
        </p:nvSpPr>
        <p:spPr/>
        <p:txBody>
          <a:bodyPr>
            <a:normAutofit/>
          </a:bodyPr>
          <a:lstStyle/>
          <a:p>
            <a:r>
              <a:rPr lang="en-US" altLang="zh-CN" sz="3200" b="1" dirty="0" smtClean="0"/>
              <a:t>Case I</a:t>
            </a:r>
            <a:r>
              <a:rPr lang="en-US" altLang="zh-CN" sz="3200" b="1" dirty="0"/>
              <a:t>: </a:t>
            </a:r>
            <a:r>
              <a:rPr lang="en-US" altLang="zh-CN" sz="3200" b="1" dirty="0" smtClean="0"/>
              <a:t>CO</a:t>
            </a:r>
            <a:r>
              <a:rPr lang="en-US" altLang="zh-CN" sz="3200" b="1" baseline="-25000" dirty="0" smtClean="0"/>
              <a:t>2</a:t>
            </a:r>
            <a:r>
              <a:rPr lang="en-US" altLang="zh-CN" sz="3200" b="1" dirty="0" smtClean="0"/>
              <a:t> Displacing Water</a:t>
            </a:r>
            <a:endParaRPr lang="zh-CN" altLang="en-US" sz="3200" b="1" dirty="0"/>
          </a:p>
        </p:txBody>
      </p:sp>
    </p:spTree>
    <p:extLst>
      <p:ext uri="{BB962C8B-B14F-4D97-AF65-F5344CB8AC3E}">
        <p14:creationId xmlns:p14="http://schemas.microsoft.com/office/powerpoint/2010/main" val="3341067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044" y="984498"/>
            <a:ext cx="8247340" cy="59728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灯片编号占位符 3"/>
          <p:cNvSpPr>
            <a:spLocks noGrp="1"/>
          </p:cNvSpPr>
          <p:nvPr>
            <p:ph type="sldNum" sz="quarter" idx="12"/>
          </p:nvPr>
        </p:nvSpPr>
        <p:spPr/>
        <p:txBody>
          <a:bodyPr/>
          <a:lstStyle/>
          <a:p>
            <a:fld id="{D9A775B0-49FA-4177-AE7D-678D05CA9F53}" type="slidenum">
              <a:rPr lang="zh-CN" altLang="en-US" smtClean="0"/>
              <a:t>21</a:t>
            </a:fld>
            <a:endParaRPr lang="zh-CN" altLang="en-US"/>
          </a:p>
        </p:txBody>
      </p:sp>
      <p:sp>
        <p:nvSpPr>
          <p:cNvPr id="6" name="标题 1"/>
          <p:cNvSpPr>
            <a:spLocks noGrp="1"/>
          </p:cNvSpPr>
          <p:nvPr>
            <p:ph type="title"/>
          </p:nvPr>
        </p:nvSpPr>
        <p:spPr/>
        <p:txBody>
          <a:bodyPr>
            <a:normAutofit/>
          </a:bodyPr>
          <a:lstStyle/>
          <a:p>
            <a:r>
              <a:rPr lang="en-US" altLang="zh-CN" sz="3200" b="1" dirty="0" smtClean="0"/>
              <a:t>Case I</a:t>
            </a:r>
            <a:r>
              <a:rPr lang="en-US" altLang="zh-CN" sz="3200" b="1" dirty="0"/>
              <a:t>: </a:t>
            </a:r>
            <a:r>
              <a:rPr lang="en-US" altLang="zh-CN" sz="3200" b="1" dirty="0" smtClean="0"/>
              <a:t>CO</a:t>
            </a:r>
            <a:r>
              <a:rPr lang="en-US" altLang="zh-CN" sz="3200" b="1" baseline="-25000" dirty="0" smtClean="0"/>
              <a:t>2</a:t>
            </a:r>
            <a:r>
              <a:rPr lang="en-US" altLang="zh-CN" sz="3200" b="1" dirty="0" smtClean="0"/>
              <a:t> Displacing Water</a:t>
            </a:r>
            <a:endParaRPr lang="zh-CN" altLang="en-US" sz="3200" b="1" dirty="0"/>
          </a:p>
        </p:txBody>
      </p:sp>
      <p:sp>
        <p:nvSpPr>
          <p:cNvPr id="7" name="TextBox 6"/>
          <p:cNvSpPr txBox="1"/>
          <p:nvPr/>
        </p:nvSpPr>
        <p:spPr>
          <a:xfrm>
            <a:off x="1803901" y="1958643"/>
            <a:ext cx="607859" cy="246221"/>
          </a:xfrm>
          <a:prstGeom prst="rect">
            <a:avLst/>
          </a:prstGeom>
          <a:noFill/>
          <a:ln w="25400">
            <a:solidFill>
              <a:schemeClr val="tx1"/>
            </a:solidFill>
          </a:ln>
        </p:spPr>
        <p:txBody>
          <a:bodyPr wrap="none" rtlCol="0">
            <a:spAutoFit/>
          </a:bodyPr>
          <a:lstStyle/>
          <a:p>
            <a:r>
              <a:rPr lang="en-US" altLang="zh-CN" sz="1000" b="1" dirty="0" smtClean="0"/>
              <a:t>1-fmdry</a:t>
            </a:r>
            <a:endParaRPr lang="zh-CN" altLang="en-US" sz="1000" b="1" dirty="0"/>
          </a:p>
        </p:txBody>
      </p:sp>
      <p:cxnSp>
        <p:nvCxnSpPr>
          <p:cNvPr id="8" name="直接箭头连接符 7"/>
          <p:cNvCxnSpPr>
            <a:stCxn id="7" idx="1"/>
          </p:cNvCxnSpPr>
          <p:nvPr/>
        </p:nvCxnSpPr>
        <p:spPr>
          <a:xfrm flipH="1" flipV="1">
            <a:off x="1659885" y="1814627"/>
            <a:ext cx="144016" cy="267127"/>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733623" y="3614827"/>
            <a:ext cx="534121" cy="246221"/>
          </a:xfrm>
          <a:prstGeom prst="rect">
            <a:avLst/>
          </a:prstGeom>
          <a:noFill/>
          <a:ln w="25400">
            <a:solidFill>
              <a:schemeClr val="tx1"/>
            </a:solidFill>
          </a:ln>
        </p:spPr>
        <p:txBody>
          <a:bodyPr wrap="none" rtlCol="0">
            <a:spAutoFit/>
          </a:bodyPr>
          <a:lstStyle/>
          <a:p>
            <a:r>
              <a:rPr lang="en-US" altLang="zh-CN" sz="1000" b="1" dirty="0" err="1" smtClean="0"/>
              <a:t>fmsurf</a:t>
            </a:r>
            <a:endParaRPr lang="zh-CN" altLang="en-US" sz="1000" b="1" dirty="0"/>
          </a:p>
        </p:txBody>
      </p:sp>
      <p:cxnSp>
        <p:nvCxnSpPr>
          <p:cNvPr id="10" name="直接箭头连接符 9"/>
          <p:cNvCxnSpPr>
            <a:stCxn id="9" idx="1"/>
          </p:cNvCxnSpPr>
          <p:nvPr/>
        </p:nvCxnSpPr>
        <p:spPr>
          <a:xfrm flipH="1">
            <a:off x="1661615" y="3737938"/>
            <a:ext cx="72008" cy="26712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512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2607" y="4818484"/>
            <a:ext cx="3857625" cy="26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957238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内容占位符 2"/>
          <p:cNvSpPr>
            <a:spLocks noGrp="1"/>
          </p:cNvSpPr>
          <p:nvPr>
            <p:ph idx="1"/>
          </p:nvPr>
        </p:nvSpPr>
        <p:spPr>
          <a:xfrm>
            <a:off x="457200" y="1268760"/>
            <a:ext cx="8229600" cy="5069160"/>
          </a:xfrm>
        </p:spPr>
        <p:txBody>
          <a:bodyPr>
            <a:normAutofit/>
          </a:bodyPr>
          <a:lstStyle/>
          <a:p>
            <a:r>
              <a:rPr lang="en-US" altLang="zh-CN" dirty="0" smtClean="0"/>
              <a:t>I.C.</a:t>
            </a:r>
          </a:p>
          <a:p>
            <a:pPr marL="0" indent="0">
              <a:buNone/>
            </a:pPr>
            <a:r>
              <a:rPr lang="en-US" altLang="zh-CN" dirty="0" smtClean="0"/>
              <a:t>     1-D formation core saturated with water</a:t>
            </a:r>
          </a:p>
          <a:p>
            <a:r>
              <a:rPr lang="en-US" altLang="zh-CN" dirty="0" smtClean="0"/>
              <a:t>B.C.</a:t>
            </a:r>
          </a:p>
          <a:p>
            <a:endParaRPr lang="en-US" altLang="zh-CN" dirty="0"/>
          </a:p>
          <a:p>
            <a:pPr marL="0" indent="0">
              <a:buNone/>
            </a:pPr>
            <a:endParaRPr lang="en-US" altLang="zh-CN" dirty="0" smtClean="0"/>
          </a:p>
          <a:p>
            <a:r>
              <a:rPr lang="en-US" altLang="zh-CN" dirty="0" smtClean="0"/>
              <a:t>Parameter</a:t>
            </a:r>
          </a:p>
          <a:p>
            <a:pPr marL="0" indent="0">
              <a:buNone/>
            </a:pPr>
            <a:r>
              <a:rPr lang="en-US" altLang="zh-CN" dirty="0" smtClean="0"/>
              <a:t>      </a:t>
            </a:r>
            <a:endParaRPr lang="en-US" altLang="zh-CN" dirty="0"/>
          </a:p>
        </p:txBody>
      </p:sp>
      <p:sp>
        <p:nvSpPr>
          <p:cNvPr id="2" name="标题 1"/>
          <p:cNvSpPr>
            <a:spLocks noGrp="1"/>
          </p:cNvSpPr>
          <p:nvPr>
            <p:ph type="title"/>
          </p:nvPr>
        </p:nvSpPr>
        <p:spPr>
          <a:xfrm>
            <a:off x="0" y="-15240"/>
            <a:ext cx="9144000" cy="1005840"/>
          </a:xfrm>
        </p:spPr>
        <p:txBody>
          <a:bodyPr>
            <a:normAutofit/>
          </a:bodyPr>
          <a:lstStyle/>
          <a:p>
            <a:r>
              <a:rPr lang="en-US" altLang="zh-CN" sz="3200" b="1" dirty="0" smtClean="0"/>
              <a:t>Case II: CO</a:t>
            </a:r>
            <a:r>
              <a:rPr lang="en-US" altLang="zh-CN" sz="3200" b="1" baseline="-25000" dirty="0" smtClean="0"/>
              <a:t>2</a:t>
            </a:r>
            <a:r>
              <a:rPr lang="en-US" altLang="zh-CN" sz="3200" b="1" dirty="0" smtClean="0"/>
              <a:t> Slug Followed by Water</a:t>
            </a:r>
            <a:endParaRPr lang="zh-CN" altLang="en-US" sz="3200" b="1" dirty="0"/>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7" name="灯片编号占位符 6"/>
          <p:cNvSpPr>
            <a:spLocks noGrp="1"/>
          </p:cNvSpPr>
          <p:nvPr>
            <p:ph type="sldNum" sz="quarter" idx="12"/>
          </p:nvPr>
        </p:nvSpPr>
        <p:spPr/>
        <p:txBody>
          <a:bodyPr/>
          <a:lstStyle/>
          <a:p>
            <a:fld id="{D9A775B0-49FA-4177-AE7D-678D05CA9F53}" type="slidenum">
              <a:rPr lang="zh-CN" altLang="en-US" smtClean="0"/>
              <a:t>22</a:t>
            </a:fld>
            <a:endParaRPr lang="zh-CN" altLang="en-US"/>
          </a:p>
        </p:txBody>
      </p:sp>
      <p:graphicFrame>
        <p:nvGraphicFramePr>
          <p:cNvPr id="8" name="对象 7"/>
          <p:cNvGraphicFramePr>
            <a:graphicFrameLocks noChangeAspect="1"/>
          </p:cNvGraphicFramePr>
          <p:nvPr>
            <p:extLst>
              <p:ext uri="{D42A27DB-BD31-4B8C-83A1-F6EECF244321}">
                <p14:modId xmlns:p14="http://schemas.microsoft.com/office/powerpoint/2010/main" val="460152779"/>
              </p:ext>
            </p:extLst>
          </p:nvPr>
        </p:nvGraphicFramePr>
        <p:xfrm>
          <a:off x="1000025" y="2996952"/>
          <a:ext cx="5444183" cy="1224136"/>
        </p:xfrm>
        <a:graphic>
          <a:graphicData uri="http://schemas.openxmlformats.org/presentationml/2006/ole">
            <mc:AlternateContent xmlns:mc="http://schemas.openxmlformats.org/markup-compatibility/2006">
              <mc:Choice xmlns:v="urn:schemas-microsoft-com:vml" Requires="v">
                <p:oleObj spid="_x0000_s20801" name="Equation" r:id="rId4" imgW="2145960" imgH="482400" progId="Equation.DSMT4">
                  <p:embed/>
                </p:oleObj>
              </mc:Choice>
              <mc:Fallback>
                <p:oleObj name="Equation" r:id="rId4" imgW="2145960" imgH="482400" progId="Equation.DSMT4">
                  <p:embed/>
                  <p:pic>
                    <p:nvPicPr>
                      <p:cNvPr id="0" name=""/>
                      <p:cNvPicPr/>
                      <p:nvPr/>
                    </p:nvPicPr>
                    <p:blipFill>
                      <a:blip r:embed="rId5"/>
                      <a:stretch>
                        <a:fillRect/>
                      </a:stretch>
                    </p:blipFill>
                    <p:spPr>
                      <a:xfrm>
                        <a:off x="1000025" y="2996952"/>
                        <a:ext cx="5444183" cy="1224136"/>
                      </a:xfrm>
                      <a:prstGeom prst="rect">
                        <a:avLst/>
                      </a:prstGeom>
                    </p:spPr>
                  </p:pic>
                </p:oleObj>
              </mc:Fallback>
            </mc:AlternateContent>
          </a:graphicData>
        </a:graphic>
      </p:graphicFrame>
      <p:sp>
        <p:nvSpPr>
          <p:cNvPr id="10" name="矩形 9"/>
          <p:cNvSpPr/>
          <p:nvPr/>
        </p:nvSpPr>
        <p:spPr>
          <a:xfrm>
            <a:off x="827584" y="2996952"/>
            <a:ext cx="5904656" cy="1224136"/>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3" name="对象 2"/>
          <p:cNvGraphicFramePr>
            <a:graphicFrameLocks noChangeAspect="1"/>
          </p:cNvGraphicFramePr>
          <p:nvPr>
            <p:extLst>
              <p:ext uri="{D42A27DB-BD31-4B8C-83A1-F6EECF244321}">
                <p14:modId xmlns:p14="http://schemas.microsoft.com/office/powerpoint/2010/main" val="3866103946"/>
              </p:ext>
            </p:extLst>
          </p:nvPr>
        </p:nvGraphicFramePr>
        <p:xfrm>
          <a:off x="971600" y="4869160"/>
          <a:ext cx="3600400" cy="1028686"/>
        </p:xfrm>
        <a:graphic>
          <a:graphicData uri="http://schemas.openxmlformats.org/presentationml/2006/ole">
            <mc:AlternateContent xmlns:mc="http://schemas.openxmlformats.org/markup-compatibility/2006">
              <mc:Choice xmlns:v="urn:schemas-microsoft-com:vml" Requires="v">
                <p:oleObj spid="_x0000_s20802" name="Equation" r:id="rId6" imgW="1600200" imgH="457200" progId="Equation.DSMT4">
                  <p:embed/>
                </p:oleObj>
              </mc:Choice>
              <mc:Fallback>
                <p:oleObj name="Equation" r:id="rId6" imgW="1600200" imgH="457200" progId="Equation.DSMT4">
                  <p:embed/>
                  <p:pic>
                    <p:nvPicPr>
                      <p:cNvPr id="0" name=""/>
                      <p:cNvPicPr/>
                      <p:nvPr/>
                    </p:nvPicPr>
                    <p:blipFill>
                      <a:blip r:embed="rId7"/>
                      <a:stretch>
                        <a:fillRect/>
                      </a:stretch>
                    </p:blipFill>
                    <p:spPr>
                      <a:xfrm>
                        <a:off x="971600" y="4869160"/>
                        <a:ext cx="3600400" cy="1028686"/>
                      </a:xfrm>
                      <a:prstGeom prst="rect">
                        <a:avLst/>
                      </a:prstGeom>
                    </p:spPr>
                  </p:pic>
                </p:oleObj>
              </mc:Fallback>
            </mc:AlternateContent>
          </a:graphicData>
        </a:graphic>
      </p:graphicFrame>
    </p:spTree>
    <p:extLst>
      <p:ext uri="{BB962C8B-B14F-4D97-AF65-F5344CB8AC3E}">
        <p14:creationId xmlns:p14="http://schemas.microsoft.com/office/powerpoint/2010/main" val="347321920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对象 9"/>
          <p:cNvGraphicFramePr>
            <a:graphicFrameLocks noChangeAspect="1"/>
          </p:cNvGraphicFramePr>
          <p:nvPr>
            <p:extLst>
              <p:ext uri="{D42A27DB-BD31-4B8C-83A1-F6EECF244321}">
                <p14:modId xmlns:p14="http://schemas.microsoft.com/office/powerpoint/2010/main" val="4021104175"/>
              </p:ext>
            </p:extLst>
          </p:nvPr>
        </p:nvGraphicFramePr>
        <p:xfrm>
          <a:off x="1979712" y="0"/>
          <a:ext cx="4978574" cy="476672"/>
        </p:xfrm>
        <a:graphic>
          <a:graphicData uri="http://schemas.openxmlformats.org/presentationml/2006/ole">
            <mc:AlternateContent xmlns:mc="http://schemas.openxmlformats.org/markup-compatibility/2006">
              <mc:Choice xmlns:v="urn:schemas-microsoft-com:vml" Requires="v">
                <p:oleObj spid="_x0000_s46133" name="Equation" r:id="rId9" imgW="2387520" imgH="228600" progId="Equation.DSMT4">
                  <p:embed/>
                </p:oleObj>
              </mc:Choice>
              <mc:Fallback>
                <p:oleObj name="Equation" r:id="rId9" imgW="2387520" imgH="228600" progId="Equation.DSMT4">
                  <p:embed/>
                  <p:pic>
                    <p:nvPicPr>
                      <p:cNvPr id="0" name=""/>
                      <p:cNvPicPr/>
                      <p:nvPr/>
                    </p:nvPicPr>
                    <p:blipFill>
                      <a:blip r:embed="rId10"/>
                      <a:stretch>
                        <a:fillRect/>
                      </a:stretch>
                    </p:blipFill>
                    <p:spPr>
                      <a:xfrm>
                        <a:off x="1979712" y="0"/>
                        <a:ext cx="4978574" cy="476672"/>
                      </a:xfrm>
                      <a:prstGeom prst="rect">
                        <a:avLst/>
                      </a:prstGeom>
                    </p:spPr>
                  </p:pic>
                </p:oleObj>
              </mc:Fallback>
            </mc:AlternateContent>
          </a:graphicData>
        </a:graphic>
      </p:graphicFrame>
      <p:sp>
        <p:nvSpPr>
          <p:cNvPr id="4" name="灯片编号占位符 3"/>
          <p:cNvSpPr>
            <a:spLocks noGrp="1"/>
          </p:cNvSpPr>
          <p:nvPr>
            <p:ph type="sldNum" sz="quarter" idx="12"/>
          </p:nvPr>
        </p:nvSpPr>
        <p:spPr/>
        <p:txBody>
          <a:bodyPr/>
          <a:lstStyle/>
          <a:p>
            <a:fld id="{D9A775B0-49FA-4177-AE7D-678D05CA9F53}" type="slidenum">
              <a:rPr lang="zh-CN" altLang="en-US" smtClean="0"/>
              <a:t>23</a:t>
            </a:fld>
            <a:endParaRPr lang="zh-CN" altLang="en-US"/>
          </a:p>
        </p:txBody>
      </p:sp>
      <p:pic>
        <p:nvPicPr>
          <p:cNvPr id="6" name="CO2_Slug_Gas_Sat (2).avi">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11"/>
          <a:stretch>
            <a:fillRect/>
          </a:stretch>
        </p:blipFill>
        <p:spPr>
          <a:xfrm>
            <a:off x="0" y="404664"/>
            <a:ext cx="9144000" cy="2016224"/>
          </a:xfrm>
          <a:prstGeom prst="rect">
            <a:avLst/>
          </a:prstGeom>
        </p:spPr>
      </p:pic>
      <p:pic>
        <p:nvPicPr>
          <p:cNvPr id="8" name="CO2_Slug_Surf_in_Water (2).avi">
            <a:hlinkClick r:id="" action="ppaction://media"/>
          </p:cNvPr>
          <p:cNvPicPr>
            <a:picLocks noChangeAspect="1"/>
          </p:cNvPicPr>
          <p:nvPr>
            <a:videoFile r:link="rId5"/>
            <p:extLst>
              <p:ext uri="{DAA4B4D4-6D71-4841-9C94-3DE7FCFB9230}">
                <p14:media xmlns:p14="http://schemas.microsoft.com/office/powerpoint/2010/main" r:embed="rId4"/>
              </p:ext>
            </p:extLst>
          </p:nvPr>
        </p:nvPicPr>
        <p:blipFill>
          <a:blip r:embed="rId12"/>
          <a:stretch>
            <a:fillRect/>
          </a:stretch>
        </p:blipFill>
        <p:spPr>
          <a:xfrm>
            <a:off x="0" y="2299015"/>
            <a:ext cx="9144000" cy="2138097"/>
          </a:xfrm>
          <a:prstGeom prst="rect">
            <a:avLst/>
          </a:prstGeom>
        </p:spPr>
      </p:pic>
      <p:pic>
        <p:nvPicPr>
          <p:cNvPr id="9" name="CO2_Slug_App_Vis (2).avi">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13"/>
          <a:stretch>
            <a:fillRect/>
          </a:stretch>
        </p:blipFill>
        <p:spPr>
          <a:xfrm>
            <a:off x="-1" y="4365104"/>
            <a:ext cx="9144001" cy="2492896"/>
          </a:xfrm>
          <a:prstGeom prst="rect">
            <a:avLst/>
          </a:prstGeom>
        </p:spPr>
      </p:pic>
      <p:pic>
        <p:nvPicPr>
          <p:cNvPr id="46122" name="Picture 4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131840" y="4366245"/>
            <a:ext cx="1809750" cy="142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4530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666" fill="hold"/>
                                        <p:tgtEl>
                                          <p:spTgt spid="6"/>
                                        </p:tgtEl>
                                      </p:cBhvr>
                                    </p:cmd>
                                  </p:childTnLst>
                                </p:cTn>
                              </p:par>
                              <p:par>
                                <p:cTn id="7" presetID="1" presetClass="mediacall" presetSubtype="0" fill="hold" nodeType="withEffect">
                                  <p:stCondLst>
                                    <p:cond delay="0"/>
                                  </p:stCondLst>
                                  <p:childTnLst>
                                    <p:cmd type="call" cmd="playFrom(0.0)">
                                      <p:cBhvr>
                                        <p:cTn id="8" dur="26666" fill="hold"/>
                                        <p:tgtEl>
                                          <p:spTgt spid="8"/>
                                        </p:tgtEl>
                                      </p:cBhvr>
                                    </p:cmd>
                                  </p:childTnLst>
                                </p:cTn>
                              </p:par>
                              <p:par>
                                <p:cTn id="9" presetID="1" presetClass="mediacall" presetSubtype="0" fill="hold" nodeType="withEffect">
                                  <p:stCondLst>
                                    <p:cond delay="0"/>
                                  </p:stCondLst>
                                  <p:childTnLst>
                                    <p:cmd type="call" cmd="playFrom(0.0)">
                                      <p:cBhvr>
                                        <p:cTn id="10" dur="2666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6"/>
                </p:tgtEl>
              </p:cMediaNode>
            </p:video>
            <p:video>
              <p:cMediaNode vol="80000">
                <p:cTn id="12" fill="hold" display="0">
                  <p:stCondLst>
                    <p:cond delay="indefinite"/>
                  </p:stCondLst>
                </p:cTn>
                <p:tgtEl>
                  <p:spTgt spid="8"/>
                </p:tgtEl>
              </p:cMediaNode>
            </p:video>
            <p:video>
              <p:cMediaNode vol="80000">
                <p:cTn id="13" fill="hold" display="0">
                  <p:stCondLst>
                    <p:cond delay="indefinite"/>
                  </p:stCondLst>
                </p:cTn>
                <p:tgtEl>
                  <p:spTgt spid="9"/>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958" name="Picture 1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19" y="603058"/>
            <a:ext cx="7768115" cy="5994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灯片编号占位符 3"/>
          <p:cNvSpPr>
            <a:spLocks noGrp="1"/>
          </p:cNvSpPr>
          <p:nvPr>
            <p:ph type="sldNum" sz="quarter" idx="12"/>
          </p:nvPr>
        </p:nvSpPr>
        <p:spPr/>
        <p:txBody>
          <a:bodyPr/>
          <a:lstStyle/>
          <a:p>
            <a:fld id="{D9A775B0-49FA-4177-AE7D-678D05CA9F53}" type="slidenum">
              <a:rPr lang="zh-CN" altLang="en-US" smtClean="0"/>
              <a:t>24</a:t>
            </a:fld>
            <a:endParaRPr lang="zh-CN" altLang="en-US"/>
          </a:p>
        </p:txBody>
      </p:sp>
      <p:graphicFrame>
        <p:nvGraphicFramePr>
          <p:cNvPr id="5" name="对象 4"/>
          <p:cNvGraphicFramePr>
            <a:graphicFrameLocks noChangeAspect="1"/>
          </p:cNvGraphicFramePr>
          <p:nvPr>
            <p:extLst>
              <p:ext uri="{D42A27DB-BD31-4B8C-83A1-F6EECF244321}">
                <p14:modId xmlns:p14="http://schemas.microsoft.com/office/powerpoint/2010/main" val="66876552"/>
              </p:ext>
            </p:extLst>
          </p:nvPr>
        </p:nvGraphicFramePr>
        <p:xfrm>
          <a:off x="12700" y="0"/>
          <a:ext cx="9066213" cy="549275"/>
        </p:xfrm>
        <a:graphic>
          <a:graphicData uri="http://schemas.openxmlformats.org/presentationml/2006/ole">
            <mc:AlternateContent xmlns:mc="http://schemas.openxmlformats.org/markup-compatibility/2006">
              <mc:Choice xmlns:v="urn:schemas-microsoft-com:vml" Requires="v">
                <p:oleObj spid="_x0000_s35977" name="Equation" r:id="rId4" imgW="3987800" imgH="241300" progId="Equation.DSMT4">
                  <p:embed/>
                </p:oleObj>
              </mc:Choice>
              <mc:Fallback>
                <p:oleObj name="Equation" r:id="rId4" imgW="3987800" imgH="241300" progId="Equation.DSMT4">
                  <p:embed/>
                  <p:pic>
                    <p:nvPicPr>
                      <p:cNvPr id="0" name="对象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00" y="0"/>
                        <a:ext cx="9066213"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TextBox 6"/>
          <p:cNvSpPr txBox="1"/>
          <p:nvPr/>
        </p:nvSpPr>
        <p:spPr>
          <a:xfrm>
            <a:off x="1475656" y="1556792"/>
            <a:ext cx="607859" cy="246221"/>
          </a:xfrm>
          <a:prstGeom prst="rect">
            <a:avLst/>
          </a:prstGeom>
          <a:noFill/>
          <a:ln w="25400">
            <a:solidFill>
              <a:schemeClr val="tx1"/>
            </a:solidFill>
          </a:ln>
        </p:spPr>
        <p:txBody>
          <a:bodyPr wrap="none" rtlCol="0">
            <a:spAutoFit/>
          </a:bodyPr>
          <a:lstStyle/>
          <a:p>
            <a:r>
              <a:rPr lang="en-US" altLang="zh-CN" sz="1000" b="1" dirty="0" smtClean="0"/>
              <a:t>1-fmdry</a:t>
            </a:r>
            <a:endParaRPr lang="zh-CN" altLang="en-US" sz="1000" b="1" dirty="0"/>
          </a:p>
        </p:txBody>
      </p:sp>
      <p:cxnSp>
        <p:nvCxnSpPr>
          <p:cNvPr id="8" name="直接箭头连接符 7"/>
          <p:cNvCxnSpPr>
            <a:stCxn id="7" idx="1"/>
          </p:cNvCxnSpPr>
          <p:nvPr/>
        </p:nvCxnSpPr>
        <p:spPr>
          <a:xfrm flipH="1" flipV="1">
            <a:off x="1331640" y="1412776"/>
            <a:ext cx="144016" cy="267127"/>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475656" y="3254787"/>
            <a:ext cx="534121" cy="246221"/>
          </a:xfrm>
          <a:prstGeom prst="rect">
            <a:avLst/>
          </a:prstGeom>
          <a:noFill/>
          <a:ln w="25400">
            <a:solidFill>
              <a:schemeClr val="tx1"/>
            </a:solidFill>
          </a:ln>
        </p:spPr>
        <p:txBody>
          <a:bodyPr wrap="none" rtlCol="0">
            <a:spAutoFit/>
          </a:bodyPr>
          <a:lstStyle/>
          <a:p>
            <a:r>
              <a:rPr lang="en-US" altLang="zh-CN" sz="1000" b="1" dirty="0" err="1" smtClean="0"/>
              <a:t>fmsurf</a:t>
            </a:r>
            <a:endParaRPr lang="zh-CN" altLang="en-US" sz="1000" b="1" dirty="0"/>
          </a:p>
        </p:txBody>
      </p:sp>
      <p:cxnSp>
        <p:nvCxnSpPr>
          <p:cNvPr id="10" name="直接箭头连接符 9"/>
          <p:cNvCxnSpPr>
            <a:stCxn id="9" idx="1"/>
          </p:cNvCxnSpPr>
          <p:nvPr/>
        </p:nvCxnSpPr>
        <p:spPr>
          <a:xfrm flipH="1">
            <a:off x="1403648" y="3377898"/>
            <a:ext cx="72008" cy="26712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35962" name="Picture 12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39752" y="4458444"/>
            <a:ext cx="3857625" cy="26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74829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D9A775B0-49FA-4177-AE7D-678D05CA9F53}" type="slidenum">
              <a:rPr lang="zh-CN" altLang="en-US" smtClean="0"/>
              <a:t>25</a:t>
            </a:fld>
            <a:endParaRPr lang="zh-CN" altLang="en-US"/>
          </a:p>
        </p:txBody>
      </p:sp>
      <p:graphicFrame>
        <p:nvGraphicFramePr>
          <p:cNvPr id="4" name="对象 3"/>
          <p:cNvGraphicFramePr>
            <a:graphicFrameLocks noChangeAspect="1"/>
          </p:cNvGraphicFramePr>
          <p:nvPr>
            <p:extLst>
              <p:ext uri="{D42A27DB-BD31-4B8C-83A1-F6EECF244321}">
                <p14:modId xmlns:p14="http://schemas.microsoft.com/office/powerpoint/2010/main" val="66876552"/>
              </p:ext>
            </p:extLst>
          </p:nvPr>
        </p:nvGraphicFramePr>
        <p:xfrm>
          <a:off x="12700" y="0"/>
          <a:ext cx="9066213" cy="549275"/>
        </p:xfrm>
        <a:graphic>
          <a:graphicData uri="http://schemas.openxmlformats.org/presentationml/2006/ole">
            <mc:AlternateContent xmlns:mc="http://schemas.openxmlformats.org/markup-compatibility/2006">
              <mc:Choice xmlns:v="urn:schemas-microsoft-com:vml" Requires="v">
                <p:oleObj spid="_x0000_s24730" name="Equation" r:id="rId3" imgW="3987720" imgH="241200" progId="Equation.DSMT4">
                  <p:embed/>
                </p:oleObj>
              </mc:Choice>
              <mc:Fallback>
                <p:oleObj name="Equation" r:id="rId3" imgW="3987720" imgH="241200" progId="Equation.DSMT4">
                  <p:embed/>
                  <p:pic>
                    <p:nvPicPr>
                      <p:cNvPr id="0" name="对象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00" y="0"/>
                        <a:ext cx="9066213"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4714" name="Picture 13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5576" y="620688"/>
            <a:ext cx="7487348" cy="5904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186184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80528" y="1052736"/>
            <a:ext cx="9505056" cy="5976664"/>
          </a:xfrm>
        </p:spPr>
        <p:txBody>
          <a:bodyPr>
            <a:normAutofit fontScale="85000" lnSpcReduction="20000"/>
          </a:bodyPr>
          <a:lstStyle/>
          <a:p>
            <a:r>
              <a:rPr lang="en-US" altLang="zh-CN" sz="2800" dirty="0" err="1" smtClean="0"/>
              <a:t>K</a:t>
            </a:r>
            <a:r>
              <a:rPr lang="en-US" altLang="zh-CN" sz="2800" baseline="-25000" dirty="0" err="1" smtClean="0"/>
              <a:t>sgw</a:t>
            </a:r>
            <a:r>
              <a:rPr lang="en-US" altLang="zh-CN" sz="2800" dirty="0" smtClean="0"/>
              <a:t>=0.05</a:t>
            </a:r>
          </a:p>
          <a:p>
            <a:endParaRPr lang="en-US" altLang="zh-CN" sz="2400" dirty="0" smtClean="0"/>
          </a:p>
          <a:p>
            <a:pPr lvl="1"/>
            <a:r>
              <a:rPr lang="en-US" altLang="zh-CN" dirty="0" smtClean="0"/>
              <a:t>Water slug can dilute surfactant concentration near the inflow end and push the surfactant slug to move forward. However, the effect is limited and surfactant is still highly concentrated in a very small region. Foam is weak.</a:t>
            </a:r>
          </a:p>
          <a:p>
            <a:endParaRPr lang="en-US" altLang="zh-CN" sz="2400" dirty="0" smtClean="0"/>
          </a:p>
          <a:p>
            <a:r>
              <a:rPr lang="en-US" altLang="zh-CN" sz="2800" dirty="0" err="1" smtClean="0"/>
              <a:t>K</a:t>
            </a:r>
            <a:r>
              <a:rPr lang="en-US" altLang="zh-CN" sz="2800" baseline="-25000" dirty="0" err="1" smtClean="0"/>
              <a:t>sgw</a:t>
            </a:r>
            <a:r>
              <a:rPr lang="en-US" altLang="zh-CN" sz="2800" dirty="0" smtClean="0"/>
              <a:t>=1.00</a:t>
            </a:r>
          </a:p>
          <a:p>
            <a:endParaRPr lang="en-US" altLang="zh-CN" sz="2400" dirty="0" smtClean="0"/>
          </a:p>
          <a:p>
            <a:pPr lvl="1"/>
            <a:r>
              <a:rPr lang="en-US" altLang="zh-CN" dirty="0" smtClean="0"/>
              <a:t>Water injection can mitigate the dry-out effect right after the foam front and thus can elongate foam bank and increase the foam strength.</a:t>
            </a:r>
          </a:p>
          <a:p>
            <a:endParaRPr lang="en-US" altLang="zh-CN" sz="2400" dirty="0" smtClean="0"/>
          </a:p>
          <a:p>
            <a:r>
              <a:rPr lang="en-US" altLang="zh-CN" sz="3100" dirty="0" smtClean="0"/>
              <a:t> </a:t>
            </a:r>
            <a:r>
              <a:rPr lang="en-US" altLang="zh-CN" sz="3100" dirty="0" err="1" smtClean="0"/>
              <a:t>K</a:t>
            </a:r>
            <a:r>
              <a:rPr lang="en-US" altLang="zh-CN" sz="3100" baseline="-25000" dirty="0" err="1" smtClean="0"/>
              <a:t>sgw</a:t>
            </a:r>
            <a:r>
              <a:rPr lang="en-US" altLang="zh-CN" sz="3100" dirty="0" smtClean="0"/>
              <a:t>=4.00</a:t>
            </a:r>
          </a:p>
          <a:p>
            <a:endParaRPr lang="en-US" altLang="zh-CN" sz="2400" dirty="0" smtClean="0"/>
          </a:p>
          <a:p>
            <a:pPr lvl="1"/>
            <a:r>
              <a:rPr lang="en-US" altLang="zh-CN" dirty="0"/>
              <a:t>W</a:t>
            </a:r>
            <a:r>
              <a:rPr lang="en-US" altLang="zh-CN" dirty="0" smtClean="0"/>
              <a:t>ater injection will further dilute the surfactant concentration in water and weaken the foam strength. </a:t>
            </a:r>
            <a:endParaRPr lang="zh-CN" altLang="en-US" dirty="0"/>
          </a:p>
        </p:txBody>
      </p:sp>
      <p:sp>
        <p:nvSpPr>
          <p:cNvPr id="4" name="灯片编号占位符 3"/>
          <p:cNvSpPr>
            <a:spLocks noGrp="1"/>
          </p:cNvSpPr>
          <p:nvPr>
            <p:ph type="sldNum" sz="quarter" idx="12"/>
          </p:nvPr>
        </p:nvSpPr>
        <p:spPr/>
        <p:txBody>
          <a:bodyPr/>
          <a:lstStyle/>
          <a:p>
            <a:fld id="{D9A775B0-49FA-4177-AE7D-678D05CA9F53}" type="slidenum">
              <a:rPr lang="zh-CN" altLang="en-US" smtClean="0"/>
              <a:t>26</a:t>
            </a:fld>
            <a:endParaRPr lang="zh-CN" altLang="en-US"/>
          </a:p>
        </p:txBody>
      </p:sp>
      <p:sp>
        <p:nvSpPr>
          <p:cNvPr id="5" name="标题 1"/>
          <p:cNvSpPr>
            <a:spLocks noGrp="1"/>
          </p:cNvSpPr>
          <p:nvPr>
            <p:ph type="title"/>
          </p:nvPr>
        </p:nvSpPr>
        <p:spPr>
          <a:xfrm>
            <a:off x="-36512" y="56768"/>
            <a:ext cx="9144000" cy="851952"/>
          </a:xfrm>
        </p:spPr>
        <p:txBody>
          <a:bodyPr>
            <a:noAutofit/>
          </a:bodyPr>
          <a:lstStyle/>
          <a:p>
            <a:r>
              <a:rPr lang="en-US" altLang="zh-CN" sz="3200" b="1" dirty="0" smtClean="0"/>
              <a:t>Effect of Water Slug after CO</a:t>
            </a:r>
            <a:r>
              <a:rPr lang="en-US" altLang="zh-CN" sz="3200" b="1" baseline="-25000" dirty="0" smtClean="0"/>
              <a:t>2</a:t>
            </a:r>
            <a:r>
              <a:rPr lang="en-US" altLang="zh-CN" sz="3200" b="1" dirty="0" smtClean="0"/>
              <a:t> Injection</a:t>
            </a:r>
            <a:endParaRPr lang="zh-CN" altLang="en-US" sz="3200" b="1" dirty="0"/>
          </a:p>
        </p:txBody>
      </p:sp>
    </p:spTree>
    <p:extLst>
      <p:ext uri="{BB962C8B-B14F-4D97-AF65-F5344CB8AC3E}">
        <p14:creationId xmlns:p14="http://schemas.microsoft.com/office/powerpoint/2010/main" val="3940781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16024" y="-15240"/>
            <a:ext cx="9612560" cy="1005840"/>
          </a:xfrm>
        </p:spPr>
        <p:txBody>
          <a:bodyPr>
            <a:noAutofit/>
          </a:bodyPr>
          <a:lstStyle/>
          <a:p>
            <a:r>
              <a:rPr lang="en-US" altLang="zh-CN" sz="3200" b="1" dirty="0" smtClean="0"/>
              <a:t>Case III: WAG—</a:t>
            </a:r>
            <a:r>
              <a:rPr lang="en-US" altLang="zh-CN" sz="3200" b="1" dirty="0"/>
              <a:t>S</a:t>
            </a:r>
            <a:r>
              <a:rPr lang="en-US" altLang="zh-CN" sz="3200" b="1" dirty="0" smtClean="0"/>
              <a:t>urfactant </a:t>
            </a:r>
            <a:r>
              <a:rPr lang="en-US" altLang="zh-CN" sz="3200" b="1" dirty="0"/>
              <a:t>I</a:t>
            </a:r>
            <a:r>
              <a:rPr lang="en-US" altLang="zh-CN" sz="3200" b="1" dirty="0" smtClean="0"/>
              <a:t>njected in CO</a:t>
            </a:r>
            <a:r>
              <a:rPr lang="en-US" altLang="zh-CN" sz="3200" b="1" i="1" kern="100" baseline="-25000" dirty="0" smtClean="0">
                <a:ea typeface="+mn-ea"/>
              </a:rPr>
              <a:t>2</a:t>
            </a:r>
            <a:endParaRPr lang="zh-CN" altLang="en-US" sz="3200" b="1" dirty="0"/>
          </a:p>
        </p:txBody>
      </p:sp>
      <p:sp>
        <p:nvSpPr>
          <p:cNvPr id="6" name="内容占位符 2"/>
          <p:cNvSpPr>
            <a:spLocks noGrp="1"/>
          </p:cNvSpPr>
          <p:nvPr>
            <p:ph idx="1"/>
          </p:nvPr>
        </p:nvSpPr>
        <p:spPr>
          <a:xfrm>
            <a:off x="457200" y="1268760"/>
            <a:ext cx="8229600" cy="5400600"/>
          </a:xfrm>
        </p:spPr>
        <p:txBody>
          <a:bodyPr>
            <a:normAutofit/>
          </a:bodyPr>
          <a:lstStyle/>
          <a:p>
            <a:r>
              <a:rPr lang="en-US" altLang="zh-CN" dirty="0" smtClean="0"/>
              <a:t>I.C.</a:t>
            </a:r>
          </a:p>
          <a:p>
            <a:pPr marL="0" indent="0">
              <a:buNone/>
            </a:pPr>
            <a:r>
              <a:rPr lang="en-US" altLang="zh-CN" dirty="0" smtClean="0"/>
              <a:t>     1-D formation core saturated with water</a:t>
            </a:r>
          </a:p>
          <a:p>
            <a:r>
              <a:rPr lang="en-US" altLang="zh-CN" dirty="0" smtClean="0"/>
              <a:t>B.C.</a:t>
            </a:r>
          </a:p>
          <a:p>
            <a:endParaRPr lang="en-US" altLang="zh-CN" dirty="0" smtClean="0"/>
          </a:p>
          <a:p>
            <a:endParaRPr lang="en-US" altLang="zh-CN" dirty="0" smtClean="0"/>
          </a:p>
          <a:p>
            <a:endParaRPr lang="en-US" altLang="zh-CN" dirty="0"/>
          </a:p>
          <a:p>
            <a:pPr marL="0" indent="0">
              <a:buNone/>
            </a:pPr>
            <a:endParaRPr lang="en-US" altLang="zh-CN" dirty="0" smtClean="0"/>
          </a:p>
          <a:p>
            <a:r>
              <a:rPr lang="en-US" altLang="zh-CN" dirty="0" smtClean="0"/>
              <a:t>Parameter</a:t>
            </a:r>
          </a:p>
          <a:p>
            <a:pPr marL="0" indent="0">
              <a:buNone/>
            </a:pPr>
            <a:r>
              <a:rPr lang="en-US" altLang="zh-CN" dirty="0" smtClean="0"/>
              <a:t>      </a:t>
            </a:r>
            <a:endParaRPr lang="en-US" altLang="zh-CN" dirty="0"/>
          </a:p>
        </p:txBody>
      </p:sp>
      <p:sp>
        <p:nvSpPr>
          <p:cNvPr id="11" name="矩形 10"/>
          <p:cNvSpPr/>
          <p:nvPr/>
        </p:nvSpPr>
        <p:spPr>
          <a:xfrm>
            <a:off x="611560" y="2996952"/>
            <a:ext cx="7776864" cy="216024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灯片编号占位符 2"/>
          <p:cNvSpPr>
            <a:spLocks noGrp="1"/>
          </p:cNvSpPr>
          <p:nvPr>
            <p:ph type="sldNum" sz="quarter" idx="12"/>
          </p:nvPr>
        </p:nvSpPr>
        <p:spPr/>
        <p:txBody>
          <a:bodyPr/>
          <a:lstStyle/>
          <a:p>
            <a:fld id="{D9A775B0-49FA-4177-AE7D-678D05CA9F53}" type="slidenum">
              <a:rPr lang="zh-CN" altLang="en-US" smtClean="0"/>
              <a:t>27</a:t>
            </a:fld>
            <a:endParaRPr lang="zh-CN" altLang="en-US"/>
          </a:p>
        </p:txBody>
      </p:sp>
      <p:graphicFrame>
        <p:nvGraphicFramePr>
          <p:cNvPr id="4" name="对象 3"/>
          <p:cNvGraphicFramePr>
            <a:graphicFrameLocks noChangeAspect="1"/>
          </p:cNvGraphicFramePr>
          <p:nvPr>
            <p:extLst>
              <p:ext uri="{D42A27DB-BD31-4B8C-83A1-F6EECF244321}">
                <p14:modId xmlns:p14="http://schemas.microsoft.com/office/powerpoint/2010/main" val="252263460"/>
              </p:ext>
            </p:extLst>
          </p:nvPr>
        </p:nvGraphicFramePr>
        <p:xfrm>
          <a:off x="1043608" y="3140968"/>
          <a:ext cx="6768752" cy="1953172"/>
        </p:xfrm>
        <a:graphic>
          <a:graphicData uri="http://schemas.openxmlformats.org/presentationml/2006/ole">
            <mc:AlternateContent xmlns:mc="http://schemas.openxmlformats.org/markup-compatibility/2006">
              <mc:Choice xmlns:v="urn:schemas-microsoft-com:vml" Requires="v">
                <p:oleObj spid="_x0000_s25900" name="Equation" r:id="rId3" imgW="2552400" imgH="736560" progId="Equation.DSMT4">
                  <p:embed/>
                </p:oleObj>
              </mc:Choice>
              <mc:Fallback>
                <p:oleObj name="Equation" r:id="rId3" imgW="2552400" imgH="736560" progId="Equation.DSMT4">
                  <p:embed/>
                  <p:pic>
                    <p:nvPicPr>
                      <p:cNvPr id="0" name=""/>
                      <p:cNvPicPr/>
                      <p:nvPr/>
                    </p:nvPicPr>
                    <p:blipFill>
                      <a:blip r:embed="rId4"/>
                      <a:stretch>
                        <a:fillRect/>
                      </a:stretch>
                    </p:blipFill>
                    <p:spPr>
                      <a:xfrm>
                        <a:off x="1043608" y="3140968"/>
                        <a:ext cx="6768752" cy="1953172"/>
                      </a:xfrm>
                      <a:prstGeom prst="rect">
                        <a:avLst/>
                      </a:prstGeom>
                    </p:spPr>
                  </p:pic>
                </p:oleObj>
              </mc:Fallback>
            </mc:AlternateContent>
          </a:graphicData>
        </a:graphic>
      </p:graphicFrame>
      <p:graphicFrame>
        <p:nvGraphicFramePr>
          <p:cNvPr id="7" name="对象 6"/>
          <p:cNvGraphicFramePr>
            <a:graphicFrameLocks noChangeAspect="1"/>
          </p:cNvGraphicFramePr>
          <p:nvPr>
            <p:extLst>
              <p:ext uri="{D42A27DB-BD31-4B8C-83A1-F6EECF244321}">
                <p14:modId xmlns:p14="http://schemas.microsoft.com/office/powerpoint/2010/main" val="3959038730"/>
              </p:ext>
            </p:extLst>
          </p:nvPr>
        </p:nvGraphicFramePr>
        <p:xfrm>
          <a:off x="1028448" y="6021288"/>
          <a:ext cx="7215960" cy="576064"/>
        </p:xfrm>
        <a:graphic>
          <a:graphicData uri="http://schemas.openxmlformats.org/presentationml/2006/ole">
            <mc:AlternateContent xmlns:mc="http://schemas.openxmlformats.org/markup-compatibility/2006">
              <mc:Choice xmlns:v="urn:schemas-microsoft-com:vml" Requires="v">
                <p:oleObj spid="_x0000_s25901" name="Equation" r:id="rId5" imgW="3022560" imgH="241200" progId="Equation.DSMT4">
                  <p:embed/>
                </p:oleObj>
              </mc:Choice>
              <mc:Fallback>
                <p:oleObj name="Equation" r:id="rId5" imgW="3022560" imgH="241200" progId="Equation.DSMT4">
                  <p:embed/>
                  <p:pic>
                    <p:nvPicPr>
                      <p:cNvPr id="0" name=""/>
                      <p:cNvPicPr/>
                      <p:nvPr/>
                    </p:nvPicPr>
                    <p:blipFill>
                      <a:blip r:embed="rId6"/>
                      <a:stretch>
                        <a:fillRect/>
                      </a:stretch>
                    </p:blipFill>
                    <p:spPr>
                      <a:xfrm>
                        <a:off x="1028448" y="6021288"/>
                        <a:ext cx="7215960" cy="576064"/>
                      </a:xfrm>
                      <a:prstGeom prst="rect">
                        <a:avLst/>
                      </a:prstGeom>
                    </p:spPr>
                  </p:pic>
                </p:oleObj>
              </mc:Fallback>
            </mc:AlternateContent>
          </a:graphicData>
        </a:graphic>
      </p:graphicFrame>
    </p:spTree>
    <p:extLst>
      <p:ext uri="{BB962C8B-B14F-4D97-AF65-F5344CB8AC3E}">
        <p14:creationId xmlns:p14="http://schemas.microsoft.com/office/powerpoint/2010/main" val="3067881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D9A775B0-49FA-4177-AE7D-678D05CA9F53}" type="slidenum">
              <a:rPr lang="zh-CN" altLang="en-US" smtClean="0"/>
              <a:t>28</a:t>
            </a:fld>
            <a:endParaRPr lang="zh-CN" altLang="en-US"/>
          </a:p>
        </p:txBody>
      </p:sp>
      <p:graphicFrame>
        <p:nvGraphicFramePr>
          <p:cNvPr id="3" name="对象 2"/>
          <p:cNvGraphicFramePr>
            <a:graphicFrameLocks noChangeAspect="1"/>
          </p:cNvGraphicFramePr>
          <p:nvPr>
            <p:extLst>
              <p:ext uri="{D42A27DB-BD31-4B8C-83A1-F6EECF244321}">
                <p14:modId xmlns:p14="http://schemas.microsoft.com/office/powerpoint/2010/main" val="3697927985"/>
              </p:ext>
            </p:extLst>
          </p:nvPr>
        </p:nvGraphicFramePr>
        <p:xfrm>
          <a:off x="3234709" y="-27384"/>
          <a:ext cx="2345403" cy="432048"/>
        </p:xfrm>
        <a:graphic>
          <a:graphicData uri="http://schemas.openxmlformats.org/presentationml/2006/ole">
            <mc:AlternateContent xmlns:mc="http://schemas.openxmlformats.org/markup-compatibility/2006">
              <mc:Choice xmlns:v="urn:schemas-microsoft-com:vml" Requires="v">
                <p:oleObj spid="_x0000_s47152" name="Equation" r:id="rId9" imgW="965160" imgH="177480" progId="Equation.DSMT4">
                  <p:embed/>
                </p:oleObj>
              </mc:Choice>
              <mc:Fallback>
                <p:oleObj name="Equation" r:id="rId9" imgW="965160" imgH="177480" progId="Equation.DSMT4">
                  <p:embed/>
                  <p:pic>
                    <p:nvPicPr>
                      <p:cNvPr id="0" name=""/>
                      <p:cNvPicPr/>
                      <p:nvPr/>
                    </p:nvPicPr>
                    <p:blipFill>
                      <a:blip r:embed="rId10"/>
                      <a:stretch>
                        <a:fillRect/>
                      </a:stretch>
                    </p:blipFill>
                    <p:spPr>
                      <a:xfrm>
                        <a:off x="3234709" y="-27384"/>
                        <a:ext cx="2345403" cy="432048"/>
                      </a:xfrm>
                      <a:prstGeom prst="rect">
                        <a:avLst/>
                      </a:prstGeom>
                    </p:spPr>
                  </p:pic>
                </p:oleObj>
              </mc:Fallback>
            </mc:AlternateContent>
          </a:graphicData>
        </a:graphic>
      </p:graphicFrame>
      <p:pic>
        <p:nvPicPr>
          <p:cNvPr id="6" name="WAG_Gas_Sat (2)~1.avi">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11"/>
          <a:stretch>
            <a:fillRect/>
          </a:stretch>
        </p:blipFill>
        <p:spPr>
          <a:xfrm>
            <a:off x="0" y="332656"/>
            <a:ext cx="9144000" cy="2016224"/>
          </a:xfrm>
          <a:prstGeom prst="rect">
            <a:avLst/>
          </a:prstGeom>
        </p:spPr>
      </p:pic>
      <p:pic>
        <p:nvPicPr>
          <p:cNvPr id="47141" name="Picture 3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059832" y="4366245"/>
            <a:ext cx="1809750" cy="142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WAG_Surf_in_Water (2)~1.avi">
            <a:hlinkClick r:id="" action="ppaction://media"/>
          </p:cNvPr>
          <p:cNvPicPr>
            <a:picLocks noChangeAspect="1"/>
          </p:cNvPicPr>
          <p:nvPr>
            <a:videoFile r:link="rId5"/>
            <p:extLst>
              <p:ext uri="{DAA4B4D4-6D71-4841-9C94-3DE7FCFB9230}">
                <p14:media xmlns:p14="http://schemas.microsoft.com/office/powerpoint/2010/main" r:embed="rId4"/>
              </p:ext>
            </p:extLst>
          </p:nvPr>
        </p:nvPicPr>
        <p:blipFill>
          <a:blip r:embed="rId13"/>
          <a:stretch>
            <a:fillRect/>
          </a:stretch>
        </p:blipFill>
        <p:spPr>
          <a:xfrm>
            <a:off x="0" y="2276874"/>
            <a:ext cx="9144000" cy="2232246"/>
          </a:xfrm>
          <a:prstGeom prst="rect">
            <a:avLst/>
          </a:prstGeom>
        </p:spPr>
      </p:pic>
      <p:pic>
        <p:nvPicPr>
          <p:cNvPr id="9" name="WAG_App_Vis (2)~1.avi">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14"/>
          <a:stretch>
            <a:fillRect/>
          </a:stretch>
        </p:blipFill>
        <p:spPr>
          <a:xfrm>
            <a:off x="0" y="4365105"/>
            <a:ext cx="9144000" cy="2492896"/>
          </a:xfrm>
          <a:prstGeom prst="rect">
            <a:avLst/>
          </a:prstGeom>
        </p:spPr>
      </p:pic>
    </p:spTree>
    <p:extLst>
      <p:ext uri="{BB962C8B-B14F-4D97-AF65-F5344CB8AC3E}">
        <p14:creationId xmlns:p14="http://schemas.microsoft.com/office/powerpoint/2010/main" val="1071728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666" fill="hold"/>
                                        <p:tgtEl>
                                          <p:spTgt spid="6"/>
                                        </p:tgtEl>
                                      </p:cBhvr>
                                    </p:cmd>
                                  </p:childTnLst>
                                </p:cTn>
                              </p:par>
                              <p:par>
                                <p:cTn id="7" presetID="1" presetClass="mediacall" presetSubtype="0" fill="hold" nodeType="withEffect">
                                  <p:stCondLst>
                                    <p:cond delay="0"/>
                                  </p:stCondLst>
                                  <p:childTnLst>
                                    <p:cmd type="call" cmd="playFrom(0.0)">
                                      <p:cBhvr>
                                        <p:cTn id="8" dur="26666" fill="hold"/>
                                        <p:tgtEl>
                                          <p:spTgt spid="5"/>
                                        </p:tgtEl>
                                      </p:cBhvr>
                                    </p:cmd>
                                  </p:childTnLst>
                                </p:cTn>
                              </p:par>
                              <p:par>
                                <p:cTn id="9" presetID="1" presetClass="mediacall" presetSubtype="0" fill="hold" nodeType="withEffect">
                                  <p:stCondLst>
                                    <p:cond delay="0"/>
                                  </p:stCondLst>
                                  <p:childTnLst>
                                    <p:cmd type="call" cmd="playFrom(0.0)">
                                      <p:cBhvr>
                                        <p:cTn id="10" dur="2666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6"/>
                </p:tgtEl>
              </p:cMediaNode>
            </p:video>
            <p:video>
              <p:cMediaNode vol="80000">
                <p:cTn id="12" fill="hold" display="0">
                  <p:stCondLst>
                    <p:cond delay="indefinite"/>
                  </p:stCondLst>
                </p:cTn>
                <p:tgtEl>
                  <p:spTgt spid="9"/>
                </p:tgtEl>
              </p:cMediaNode>
            </p:video>
            <p:video>
              <p:cMediaNode vol="80000">
                <p:cTn id="13" fill="hold" display="0">
                  <p:stCondLst>
                    <p:cond delay="indefinite"/>
                  </p:stCondLst>
                </p:cTn>
                <p:tgtEl>
                  <p:spTgt spid="5"/>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006" name="Picture 1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1" y="548680"/>
            <a:ext cx="8622910" cy="6408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灯片编号占位符 3"/>
          <p:cNvSpPr>
            <a:spLocks noGrp="1"/>
          </p:cNvSpPr>
          <p:nvPr>
            <p:ph type="sldNum" sz="quarter" idx="12"/>
          </p:nvPr>
        </p:nvSpPr>
        <p:spPr/>
        <p:txBody>
          <a:bodyPr/>
          <a:lstStyle/>
          <a:p>
            <a:fld id="{D9A775B0-49FA-4177-AE7D-678D05CA9F53}" type="slidenum">
              <a:rPr lang="zh-CN" altLang="en-US" smtClean="0"/>
              <a:t>29</a:t>
            </a:fld>
            <a:endParaRPr lang="zh-CN" altLang="en-US"/>
          </a:p>
        </p:txBody>
      </p:sp>
      <p:graphicFrame>
        <p:nvGraphicFramePr>
          <p:cNvPr id="5" name="对象 4"/>
          <p:cNvGraphicFramePr>
            <a:graphicFrameLocks noChangeAspect="1"/>
          </p:cNvGraphicFramePr>
          <p:nvPr>
            <p:extLst>
              <p:ext uri="{D42A27DB-BD31-4B8C-83A1-F6EECF244321}">
                <p14:modId xmlns:p14="http://schemas.microsoft.com/office/powerpoint/2010/main" val="1808872815"/>
              </p:ext>
            </p:extLst>
          </p:nvPr>
        </p:nvGraphicFramePr>
        <p:xfrm>
          <a:off x="9525" y="4763"/>
          <a:ext cx="9134475" cy="615950"/>
        </p:xfrm>
        <a:graphic>
          <a:graphicData uri="http://schemas.openxmlformats.org/presentationml/2006/ole">
            <mc:AlternateContent xmlns:mc="http://schemas.openxmlformats.org/markup-compatibility/2006">
              <mc:Choice xmlns:v="urn:schemas-microsoft-com:vml" Requires="v">
                <p:oleObj spid="_x0000_s38021" name="Equation" r:id="rId4" imgW="4102100" imgH="241300" progId="Equation.DSMT4">
                  <p:embed/>
                </p:oleObj>
              </mc:Choice>
              <mc:Fallback>
                <p:oleObj name="Equation" r:id="rId4" imgW="4102100" imgH="241300" progId="Equation.DSMT4">
                  <p:embed/>
                  <p:pic>
                    <p:nvPicPr>
                      <p:cNvPr id="0" name="对象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25" y="4763"/>
                        <a:ext cx="9134475"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TextBox 6"/>
          <p:cNvSpPr txBox="1"/>
          <p:nvPr/>
        </p:nvSpPr>
        <p:spPr>
          <a:xfrm>
            <a:off x="1805631" y="1179330"/>
            <a:ext cx="607859" cy="246221"/>
          </a:xfrm>
          <a:prstGeom prst="rect">
            <a:avLst/>
          </a:prstGeom>
          <a:noFill/>
          <a:ln w="25400">
            <a:solidFill>
              <a:schemeClr val="tx1"/>
            </a:solidFill>
          </a:ln>
        </p:spPr>
        <p:txBody>
          <a:bodyPr wrap="none" rtlCol="0">
            <a:spAutoFit/>
          </a:bodyPr>
          <a:lstStyle/>
          <a:p>
            <a:r>
              <a:rPr lang="en-US" altLang="zh-CN" sz="1000" b="1" dirty="0" smtClean="0"/>
              <a:t>1-fmdry</a:t>
            </a:r>
            <a:endParaRPr lang="zh-CN" altLang="en-US" sz="1000" b="1" dirty="0"/>
          </a:p>
        </p:txBody>
      </p:sp>
      <p:cxnSp>
        <p:nvCxnSpPr>
          <p:cNvPr id="8" name="直接箭头连接符 7"/>
          <p:cNvCxnSpPr>
            <a:stCxn id="7" idx="1"/>
          </p:cNvCxnSpPr>
          <p:nvPr/>
        </p:nvCxnSpPr>
        <p:spPr>
          <a:xfrm flipH="1">
            <a:off x="1475656" y="1302441"/>
            <a:ext cx="329975" cy="9117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805631" y="3429000"/>
            <a:ext cx="534121" cy="246221"/>
          </a:xfrm>
          <a:prstGeom prst="rect">
            <a:avLst/>
          </a:prstGeom>
          <a:noFill/>
          <a:ln w="25400">
            <a:solidFill>
              <a:schemeClr val="tx1"/>
            </a:solidFill>
          </a:ln>
        </p:spPr>
        <p:txBody>
          <a:bodyPr wrap="none" rtlCol="0">
            <a:spAutoFit/>
          </a:bodyPr>
          <a:lstStyle/>
          <a:p>
            <a:r>
              <a:rPr lang="en-US" altLang="zh-CN" sz="1000" b="1" dirty="0" err="1" smtClean="0"/>
              <a:t>fmsurf</a:t>
            </a:r>
            <a:endParaRPr lang="zh-CN" altLang="en-US" sz="1000" b="1" dirty="0"/>
          </a:p>
        </p:txBody>
      </p:sp>
      <p:cxnSp>
        <p:nvCxnSpPr>
          <p:cNvPr id="12" name="直接箭头连接符 11"/>
          <p:cNvCxnSpPr>
            <a:stCxn id="11" idx="1"/>
          </p:cNvCxnSpPr>
          <p:nvPr/>
        </p:nvCxnSpPr>
        <p:spPr>
          <a:xfrm flipH="1">
            <a:off x="1733623" y="3552111"/>
            <a:ext cx="72008" cy="26712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95576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D9A775B0-49FA-4177-AE7D-678D05CA9F53}" type="slidenum">
              <a:rPr lang="zh-CN" altLang="en-US" smtClean="0"/>
              <a:t>30</a:t>
            </a:fld>
            <a:endParaRPr lang="zh-CN" altLang="en-US"/>
          </a:p>
        </p:txBody>
      </p:sp>
      <p:graphicFrame>
        <p:nvGraphicFramePr>
          <p:cNvPr id="5" name="对象 4"/>
          <p:cNvGraphicFramePr>
            <a:graphicFrameLocks noChangeAspect="1"/>
          </p:cNvGraphicFramePr>
          <p:nvPr>
            <p:extLst>
              <p:ext uri="{D42A27DB-BD31-4B8C-83A1-F6EECF244321}">
                <p14:modId xmlns:p14="http://schemas.microsoft.com/office/powerpoint/2010/main" val="1808872815"/>
              </p:ext>
            </p:extLst>
          </p:nvPr>
        </p:nvGraphicFramePr>
        <p:xfrm>
          <a:off x="9525" y="4763"/>
          <a:ext cx="9134475" cy="615950"/>
        </p:xfrm>
        <a:graphic>
          <a:graphicData uri="http://schemas.openxmlformats.org/presentationml/2006/ole">
            <mc:AlternateContent xmlns:mc="http://schemas.openxmlformats.org/markup-compatibility/2006">
              <mc:Choice xmlns:v="urn:schemas-microsoft-com:vml" Requires="v">
                <p:oleObj spid="_x0000_s29857" name="Equation" r:id="rId3" imgW="4101840" imgH="241200" progId="Equation.DSMT4">
                  <p:embed/>
                </p:oleObj>
              </mc:Choice>
              <mc:Fallback>
                <p:oleObj name="Equation" r:id="rId3" imgW="4101840" imgH="241200" progId="Equation.DSMT4">
                  <p:embed/>
                  <p:pic>
                    <p:nvPicPr>
                      <p:cNvPr id="0" name="对象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4763"/>
                        <a:ext cx="9134475"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内容占位符 1"/>
          <p:cNvSpPr>
            <a:spLocks noGrp="1"/>
          </p:cNvSpPr>
          <p:nvPr>
            <p:ph idx="1"/>
          </p:nvPr>
        </p:nvSpPr>
        <p:spPr/>
        <p:txBody>
          <a:bodyPr/>
          <a:lstStyle/>
          <a:p>
            <a:endParaRPr lang="zh-CN" altLang="en-US"/>
          </a:p>
        </p:txBody>
      </p:sp>
      <p:pic>
        <p:nvPicPr>
          <p:cNvPr id="29842" name="Picture 14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544" y="620688"/>
            <a:ext cx="7942288" cy="5544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9941112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15240"/>
            <a:ext cx="9144000" cy="1005840"/>
          </a:xfrm>
        </p:spPr>
        <p:txBody>
          <a:bodyPr>
            <a:normAutofit/>
          </a:bodyPr>
          <a:lstStyle/>
          <a:p>
            <a:r>
              <a:rPr lang="en-US" altLang="zh-CN" sz="3200" b="1" dirty="0"/>
              <a:t>Effect of </a:t>
            </a:r>
            <a:r>
              <a:rPr lang="en-US" altLang="zh-CN" sz="3200" b="1" i="1" kern="100" dirty="0" err="1"/>
              <a:t>K</a:t>
            </a:r>
            <a:r>
              <a:rPr lang="en-US" altLang="zh-CN" sz="3200" b="1" i="1" kern="100" baseline="-25000" dirty="0" err="1"/>
              <a:t>sgw</a:t>
            </a:r>
            <a:r>
              <a:rPr lang="en-US" altLang="zh-CN" sz="3200" b="1" i="1" kern="100" baseline="-25000" dirty="0"/>
              <a:t> </a:t>
            </a:r>
            <a:r>
              <a:rPr lang="en-US" altLang="zh-CN" sz="3200" b="1" dirty="0" smtClean="0"/>
              <a:t>and </a:t>
            </a:r>
            <a:r>
              <a:rPr lang="en-US" altLang="zh-CN" sz="3200" b="1" i="1" dirty="0" err="1" smtClean="0"/>
              <a:t>fmsurf</a:t>
            </a:r>
            <a:endParaRPr lang="zh-CN" altLang="en-US" sz="3200" b="1" dirty="0"/>
          </a:p>
        </p:txBody>
      </p:sp>
      <p:sp>
        <p:nvSpPr>
          <p:cNvPr id="6" name="灯片编号占位符 5"/>
          <p:cNvSpPr>
            <a:spLocks noGrp="1"/>
          </p:cNvSpPr>
          <p:nvPr>
            <p:ph type="sldNum" sz="quarter" idx="12"/>
          </p:nvPr>
        </p:nvSpPr>
        <p:spPr/>
        <p:txBody>
          <a:bodyPr/>
          <a:lstStyle/>
          <a:p>
            <a:fld id="{D9A775B0-49FA-4177-AE7D-678D05CA9F53}" type="slidenum">
              <a:rPr lang="zh-CN" altLang="en-US" smtClean="0"/>
              <a:t>31</a:t>
            </a:fld>
            <a:endParaRPr lang="zh-CN" altLang="en-US"/>
          </a:p>
        </p:txBody>
      </p:sp>
      <p:sp>
        <p:nvSpPr>
          <p:cNvPr id="3" name="内容占位符 2"/>
          <p:cNvSpPr>
            <a:spLocks noGrp="1"/>
          </p:cNvSpPr>
          <p:nvPr>
            <p:ph idx="1"/>
          </p:nvPr>
        </p:nvSpPr>
        <p:spPr>
          <a:xfrm>
            <a:off x="0" y="1052736"/>
            <a:ext cx="9144000" cy="4525963"/>
          </a:xfrm>
        </p:spPr>
        <p:txBody>
          <a:bodyPr>
            <a:normAutofit/>
          </a:bodyPr>
          <a:lstStyle/>
          <a:p>
            <a:r>
              <a:rPr lang="en-US" altLang="zh-CN" sz="2400" dirty="0" smtClean="0"/>
              <a:t>Given surfactant injection concentration (2.5 g/L in Gas Phase)</a:t>
            </a:r>
          </a:p>
          <a:p>
            <a:r>
              <a:rPr lang="en-US" altLang="zh-CN" sz="2400" dirty="0" smtClean="0"/>
              <a:t>Given foam quality (</a:t>
            </a:r>
            <a:r>
              <a:rPr lang="en-US" altLang="zh-CN" sz="2400" dirty="0" err="1" smtClean="0"/>
              <a:t>f</a:t>
            </a:r>
            <a:r>
              <a:rPr lang="en-US" altLang="zh-CN" sz="2400" baseline="-25000" dirty="0" err="1" smtClean="0"/>
              <a:t>g,avg</a:t>
            </a:r>
            <a:r>
              <a:rPr lang="en-US" altLang="zh-CN" sz="2400" dirty="0" smtClean="0"/>
              <a:t>=0.8)</a:t>
            </a:r>
            <a:endParaRPr lang="zh-CN" altLang="en-US" sz="2400" dirty="0"/>
          </a:p>
        </p:txBody>
      </p:sp>
      <p:pic>
        <p:nvPicPr>
          <p:cNvPr id="32792" name="Picture 2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988840"/>
            <a:ext cx="8208912" cy="4869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9470088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3200" b="1" dirty="0" smtClean="0"/>
              <a:t>Conclusion</a:t>
            </a:r>
            <a:endParaRPr lang="zh-CN" altLang="en-US" sz="3200" b="1" dirty="0"/>
          </a:p>
        </p:txBody>
      </p:sp>
      <p:sp>
        <p:nvSpPr>
          <p:cNvPr id="4" name="灯片编号占位符 3"/>
          <p:cNvSpPr>
            <a:spLocks noGrp="1"/>
          </p:cNvSpPr>
          <p:nvPr>
            <p:ph type="sldNum" sz="quarter" idx="12"/>
          </p:nvPr>
        </p:nvSpPr>
        <p:spPr/>
        <p:txBody>
          <a:bodyPr/>
          <a:lstStyle/>
          <a:p>
            <a:fld id="{D9A775B0-49FA-4177-AE7D-678D05CA9F53}" type="slidenum">
              <a:rPr lang="zh-CN" altLang="en-US" smtClean="0"/>
              <a:t>32</a:t>
            </a:fld>
            <a:endParaRPr lang="zh-CN" altLang="en-US"/>
          </a:p>
        </p:txBody>
      </p:sp>
      <p:graphicFrame>
        <p:nvGraphicFramePr>
          <p:cNvPr id="6" name="表格 5"/>
          <p:cNvGraphicFramePr>
            <a:graphicFrameLocks noGrp="1"/>
          </p:cNvGraphicFramePr>
          <p:nvPr>
            <p:extLst>
              <p:ext uri="{D42A27DB-BD31-4B8C-83A1-F6EECF244321}">
                <p14:modId xmlns:p14="http://schemas.microsoft.com/office/powerpoint/2010/main" val="2371080348"/>
              </p:ext>
            </p:extLst>
          </p:nvPr>
        </p:nvGraphicFramePr>
        <p:xfrm>
          <a:off x="1187625" y="1268761"/>
          <a:ext cx="6840759" cy="3199610"/>
        </p:xfrm>
        <a:graphic>
          <a:graphicData uri="http://schemas.openxmlformats.org/drawingml/2006/table">
            <a:tbl>
              <a:tblPr firstRow="1" bandRow="1">
                <a:tableStyleId>{5C22544A-7EE6-4342-B048-85BDC9FD1C3A}</a:tableStyleId>
              </a:tblPr>
              <a:tblGrid>
                <a:gridCol w="2956600"/>
                <a:gridCol w="2318902"/>
                <a:gridCol w="1565257"/>
              </a:tblGrid>
              <a:tr h="486904">
                <a:tc>
                  <a:txBody>
                    <a:bodyPr/>
                    <a:lstStyle/>
                    <a:p>
                      <a:pPr algn="ctr">
                        <a:spcAft>
                          <a:spcPts val="0"/>
                        </a:spcAft>
                      </a:pPr>
                      <a:r>
                        <a:rPr lang="en-US" altLang="zh-CN" sz="2800" kern="100" dirty="0" err="1" smtClean="0">
                          <a:effectLst/>
                        </a:rPr>
                        <a:t>K</a:t>
                      </a:r>
                      <a:r>
                        <a:rPr lang="en-US" altLang="zh-CN" sz="2800" kern="100" baseline="-25000" dirty="0" err="1" smtClean="0">
                          <a:effectLst/>
                        </a:rPr>
                        <a:t>sgw</a:t>
                      </a:r>
                      <a:endParaRPr lang="zh-CN" altLang="zh-CN" sz="2800" b="1" kern="100" dirty="0">
                        <a:effectLst/>
                        <a:latin typeface="+mn-lt"/>
                        <a:ea typeface="+mn-ea"/>
                        <a:cs typeface="Times New Roman"/>
                      </a:endParaRPr>
                    </a:p>
                  </a:txBody>
                  <a:tcPr/>
                </a:tc>
                <a:tc>
                  <a:txBody>
                    <a:bodyPr/>
                    <a:lstStyle/>
                    <a:p>
                      <a:pPr algn="ctr"/>
                      <a:r>
                        <a:rPr lang="en-US" altLang="zh-CN" sz="2800" dirty="0" smtClean="0"/>
                        <a:t>Small</a:t>
                      </a:r>
                      <a:endParaRPr lang="zh-CN" altLang="en-US" sz="2800" b="1" dirty="0"/>
                    </a:p>
                  </a:txBody>
                  <a:tcPr/>
                </a:tc>
                <a:tc>
                  <a:txBody>
                    <a:bodyPr/>
                    <a:lstStyle/>
                    <a:p>
                      <a:pPr algn="ctr"/>
                      <a:r>
                        <a:rPr lang="en-US" altLang="zh-CN" sz="2800" dirty="0" smtClean="0"/>
                        <a:t>Large</a:t>
                      </a:r>
                      <a:endParaRPr lang="zh-CN" altLang="en-US" sz="2800" b="1" dirty="0"/>
                    </a:p>
                  </a:txBody>
                  <a:tcPr/>
                </a:tc>
              </a:tr>
              <a:tr h="536290">
                <a:tc>
                  <a:txBody>
                    <a:bodyPr/>
                    <a:lstStyle/>
                    <a:p>
                      <a:pPr algn="ctr"/>
                      <a:r>
                        <a:rPr lang="en-US" altLang="zh-CN" sz="2400" b="1" dirty="0" smtClean="0"/>
                        <a:t>Gas BT</a:t>
                      </a:r>
                      <a:endParaRPr lang="zh-CN" altLang="en-US" sz="2400" b="1" dirty="0"/>
                    </a:p>
                  </a:txBody>
                  <a:tcPr/>
                </a:tc>
                <a:tc>
                  <a:txBody>
                    <a:bodyPr/>
                    <a:lstStyle/>
                    <a:p>
                      <a:pPr algn="ctr"/>
                      <a:r>
                        <a:rPr lang="en-US" altLang="zh-CN" sz="2400" b="1" dirty="0" smtClean="0"/>
                        <a:t>Early</a:t>
                      </a:r>
                      <a:endParaRPr lang="zh-CN" altLang="en-US" sz="2400" b="1" dirty="0"/>
                    </a:p>
                  </a:txBody>
                  <a:tcPr/>
                </a:tc>
                <a:tc>
                  <a:txBody>
                    <a:bodyPr/>
                    <a:lstStyle/>
                    <a:p>
                      <a:pPr algn="ctr"/>
                      <a:r>
                        <a:rPr lang="en-US" altLang="zh-CN" sz="2400" b="1" dirty="0" smtClean="0"/>
                        <a:t>Late</a:t>
                      </a:r>
                      <a:endParaRPr lang="zh-CN" altLang="en-US" sz="2400" b="1" dirty="0"/>
                    </a:p>
                  </a:txBody>
                  <a:tcPr/>
                </a:tc>
              </a:tr>
              <a:tr h="536290">
                <a:tc>
                  <a:txBody>
                    <a:bodyPr/>
                    <a:lstStyle/>
                    <a:p>
                      <a:pPr algn="ctr"/>
                      <a:r>
                        <a:rPr lang="en-US" altLang="zh-CN" sz="2400" b="1" dirty="0" smtClean="0"/>
                        <a:t>Surf. </a:t>
                      </a:r>
                      <a:r>
                        <a:rPr lang="en-US" altLang="zh-CN" sz="2400" b="1" baseline="0" dirty="0" smtClean="0"/>
                        <a:t>Con.</a:t>
                      </a:r>
                      <a:endParaRPr lang="zh-CN" altLang="en-US" sz="2400" b="1" dirty="0"/>
                    </a:p>
                  </a:txBody>
                  <a:tcPr/>
                </a:tc>
                <a:tc>
                  <a:txBody>
                    <a:bodyPr/>
                    <a:lstStyle/>
                    <a:p>
                      <a:pPr algn="ctr"/>
                      <a:r>
                        <a:rPr lang="en-US" altLang="zh-CN" sz="2400" b="1" dirty="0" smtClean="0"/>
                        <a:t>Concentrated</a:t>
                      </a:r>
                      <a:endParaRPr lang="zh-CN" altLang="en-US" sz="2400" b="1" dirty="0"/>
                    </a:p>
                  </a:txBody>
                  <a:tcPr/>
                </a:tc>
                <a:tc>
                  <a:txBody>
                    <a:bodyPr/>
                    <a:lstStyle/>
                    <a:p>
                      <a:pPr algn="ctr"/>
                      <a:r>
                        <a:rPr lang="en-US" altLang="zh-CN" sz="2400" b="1" dirty="0" smtClean="0"/>
                        <a:t>Diluted</a:t>
                      </a:r>
                      <a:endParaRPr lang="zh-CN" altLang="en-US" sz="2400" b="1" dirty="0"/>
                    </a:p>
                  </a:txBody>
                  <a:tcPr/>
                </a:tc>
              </a:tr>
              <a:tr h="536290">
                <a:tc>
                  <a:txBody>
                    <a:bodyPr/>
                    <a:lstStyle/>
                    <a:p>
                      <a:pPr algn="ctr"/>
                      <a:r>
                        <a:rPr lang="en-US" altLang="zh-CN" sz="2400" b="1" dirty="0" smtClean="0"/>
                        <a:t>Surf. Transport</a:t>
                      </a:r>
                      <a:endParaRPr lang="zh-CN" altLang="en-US" sz="2400" b="1" dirty="0"/>
                    </a:p>
                  </a:txBody>
                  <a:tcPr/>
                </a:tc>
                <a:tc>
                  <a:txBody>
                    <a:bodyPr/>
                    <a:lstStyle/>
                    <a:p>
                      <a:pPr algn="ctr"/>
                      <a:r>
                        <a:rPr lang="en-US" altLang="zh-CN" sz="2400" b="1" dirty="0" smtClean="0"/>
                        <a:t>Retarded</a:t>
                      </a:r>
                      <a:endParaRPr lang="zh-CN" altLang="en-US" sz="2400" b="1" dirty="0"/>
                    </a:p>
                  </a:txBody>
                  <a:tcPr/>
                </a:tc>
                <a:tc>
                  <a:txBody>
                    <a:bodyPr/>
                    <a:lstStyle/>
                    <a:p>
                      <a:pPr algn="ctr"/>
                      <a:r>
                        <a:rPr lang="en-US" altLang="zh-CN" sz="2400" b="1" dirty="0" smtClean="0"/>
                        <a:t>Fast</a:t>
                      </a:r>
                      <a:endParaRPr lang="zh-CN" altLang="en-US" sz="2400" b="1" dirty="0"/>
                    </a:p>
                  </a:txBody>
                  <a:tcPr/>
                </a:tc>
              </a:tr>
              <a:tr h="536290">
                <a:tc>
                  <a:txBody>
                    <a:bodyPr/>
                    <a:lstStyle/>
                    <a:p>
                      <a:pPr algn="ctr"/>
                      <a:r>
                        <a:rPr lang="en-US" altLang="zh-CN" sz="2400" b="1" dirty="0" smtClean="0"/>
                        <a:t>Foam Transport </a:t>
                      </a:r>
                      <a:endParaRPr lang="zh-CN" altLang="en-US" sz="2400" b="1" dirty="0"/>
                    </a:p>
                  </a:txBody>
                  <a:tcPr/>
                </a:tc>
                <a:tc>
                  <a:txBody>
                    <a:bodyPr/>
                    <a:lstStyle/>
                    <a:p>
                      <a:pPr algn="ctr"/>
                      <a:r>
                        <a:rPr lang="en-US" altLang="zh-CN" sz="2400" b="1" dirty="0" smtClean="0"/>
                        <a:t>Slow</a:t>
                      </a:r>
                      <a:endParaRPr lang="zh-CN" altLang="en-US" sz="2400" b="1" dirty="0"/>
                    </a:p>
                  </a:txBody>
                  <a:tcPr/>
                </a:tc>
                <a:tc>
                  <a:txBody>
                    <a:bodyPr/>
                    <a:lstStyle/>
                    <a:p>
                      <a:pPr algn="ctr"/>
                      <a:r>
                        <a:rPr lang="en-US" altLang="zh-CN" sz="2400" b="1" dirty="0" smtClean="0"/>
                        <a:t>Fast</a:t>
                      </a:r>
                      <a:endParaRPr lang="zh-CN" altLang="en-US" sz="2400" b="1" dirty="0"/>
                    </a:p>
                  </a:txBody>
                  <a:tcPr/>
                </a:tc>
              </a:tr>
              <a:tr h="536290">
                <a:tc>
                  <a:txBody>
                    <a:bodyPr/>
                    <a:lstStyle/>
                    <a:p>
                      <a:pPr algn="ctr"/>
                      <a:r>
                        <a:rPr lang="en-US" altLang="zh-CN" sz="2400" b="1" dirty="0" smtClean="0"/>
                        <a:t>Foam Bank</a:t>
                      </a:r>
                      <a:endParaRPr lang="zh-CN" altLang="en-US" sz="2400" b="1" dirty="0"/>
                    </a:p>
                  </a:txBody>
                  <a:tcPr/>
                </a:tc>
                <a:tc>
                  <a:txBody>
                    <a:bodyPr/>
                    <a:lstStyle/>
                    <a:p>
                      <a:pPr algn="ctr"/>
                      <a:r>
                        <a:rPr lang="en-US" altLang="zh-CN" sz="2400" b="1" dirty="0" smtClean="0"/>
                        <a:t>Short</a:t>
                      </a:r>
                      <a:endParaRPr lang="zh-CN" altLang="en-US" sz="2400" b="1" dirty="0"/>
                    </a:p>
                  </a:txBody>
                  <a:tcPr/>
                </a:tc>
                <a:tc>
                  <a:txBody>
                    <a:bodyPr/>
                    <a:lstStyle/>
                    <a:p>
                      <a:pPr algn="ctr"/>
                      <a:r>
                        <a:rPr lang="en-US" altLang="zh-CN" sz="2400" b="1" dirty="0" smtClean="0"/>
                        <a:t>Long</a:t>
                      </a:r>
                      <a:endParaRPr lang="zh-CN" altLang="en-US" sz="2400" b="1" dirty="0"/>
                    </a:p>
                  </a:txBody>
                  <a:tcPr/>
                </a:tc>
              </a:tr>
            </a:tbl>
          </a:graphicData>
        </a:graphic>
      </p:graphicFrame>
    </p:spTree>
    <p:extLst>
      <p:ext uri="{BB962C8B-B14F-4D97-AF65-F5344CB8AC3E}">
        <p14:creationId xmlns:p14="http://schemas.microsoft.com/office/powerpoint/2010/main" val="24084218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5496" y="1124744"/>
            <a:ext cx="9001000" cy="5688632"/>
          </a:xfrm>
        </p:spPr>
        <p:txBody>
          <a:bodyPr>
            <a:normAutofit fontScale="92500" lnSpcReduction="20000"/>
          </a:bodyPr>
          <a:lstStyle/>
          <a:p>
            <a:pPr algn="just"/>
            <a:r>
              <a:rPr lang="en-US" altLang="zh-CN" sz="2400" b="1" dirty="0" smtClean="0"/>
              <a:t>Small partition coefficient will seriously retard surfactant and foam transport. Surfactant is highly concentrated in water which may cause problems like surfactant precipitation. When surfactant is stripped off into the water, gas mobility control will be lost.    </a:t>
            </a:r>
          </a:p>
          <a:p>
            <a:pPr algn="just"/>
            <a:endParaRPr lang="en-US" altLang="zh-CN" sz="2400" b="1" dirty="0" smtClean="0"/>
          </a:p>
          <a:p>
            <a:pPr algn="just"/>
            <a:r>
              <a:rPr lang="en-US" altLang="zh-CN" sz="2400" b="1" dirty="0" smtClean="0"/>
              <a:t>Large partition coefficient will spread out the surfactant in a wide range and dilute the concentration. When surfactant concentration in aqueous phase drops below </a:t>
            </a:r>
            <a:r>
              <a:rPr lang="en-US" altLang="zh-CN" sz="2400" b="1" i="1" dirty="0" err="1" smtClean="0"/>
              <a:t>fmsurf</a:t>
            </a:r>
            <a:r>
              <a:rPr lang="en-US" altLang="zh-CN" sz="2400" b="1" dirty="0" smtClean="0"/>
              <a:t>, foam will be weaken.</a:t>
            </a:r>
          </a:p>
          <a:p>
            <a:pPr algn="just"/>
            <a:endParaRPr lang="en-US" altLang="zh-CN" sz="2400" b="1" dirty="0"/>
          </a:p>
          <a:p>
            <a:pPr algn="just"/>
            <a:r>
              <a:rPr lang="en-US" altLang="zh-CN" sz="2400" b="1" dirty="0"/>
              <a:t>Unity partition coefficient where surfactant is equally preferential to stay in CO</a:t>
            </a:r>
            <a:r>
              <a:rPr lang="en-US" altLang="zh-CN" sz="2400" b="1" baseline="-25000" dirty="0"/>
              <a:t>2</a:t>
            </a:r>
            <a:r>
              <a:rPr lang="en-US" altLang="zh-CN" sz="2400" b="1" dirty="0"/>
              <a:t> and water is </a:t>
            </a:r>
            <a:r>
              <a:rPr lang="en-US" altLang="zh-CN" sz="2400" b="1" dirty="0" smtClean="0"/>
              <a:t>favorable </a:t>
            </a:r>
            <a:r>
              <a:rPr lang="en-US" altLang="zh-CN" sz="2400" b="1" dirty="0"/>
              <a:t>for CO</a:t>
            </a:r>
            <a:r>
              <a:rPr lang="en-US" altLang="zh-CN" sz="2400" b="1" baseline="-25000" dirty="0"/>
              <a:t>2</a:t>
            </a:r>
            <a:r>
              <a:rPr lang="en-US" altLang="zh-CN" sz="2400" b="1" dirty="0"/>
              <a:t> foam mobility </a:t>
            </a:r>
            <a:r>
              <a:rPr lang="en-US" altLang="zh-CN" sz="2400" b="1" dirty="0" smtClean="0"/>
              <a:t>control.</a:t>
            </a:r>
            <a:endParaRPr lang="zh-CN" altLang="en-US" sz="2400" b="1" dirty="0"/>
          </a:p>
          <a:p>
            <a:pPr marL="0" indent="0" algn="just">
              <a:buNone/>
            </a:pPr>
            <a:endParaRPr lang="en-US" altLang="zh-CN" sz="2400" b="1" dirty="0"/>
          </a:p>
          <a:p>
            <a:pPr algn="just"/>
            <a:r>
              <a:rPr lang="en-US" altLang="zh-CN" sz="2400" b="1" dirty="0" smtClean="0"/>
              <a:t>For a certain injection strategy and surfactant concentration, a smaller </a:t>
            </a:r>
            <a:r>
              <a:rPr lang="en-US" altLang="zh-CN" sz="2400" b="1" i="1" dirty="0" err="1" smtClean="0"/>
              <a:t>fmsurf</a:t>
            </a:r>
            <a:r>
              <a:rPr lang="en-US" altLang="zh-CN" sz="2400" b="1" dirty="0" smtClean="0"/>
              <a:t> will help to generate stronger foam (larger apparent viscosity).</a:t>
            </a:r>
          </a:p>
          <a:p>
            <a:endParaRPr lang="en-US" altLang="zh-CN" sz="2400" b="1" dirty="0" smtClean="0"/>
          </a:p>
          <a:p>
            <a:pPr marL="0" indent="0">
              <a:buNone/>
            </a:pPr>
            <a:endParaRPr lang="zh-CN" altLang="en-US" dirty="0"/>
          </a:p>
        </p:txBody>
      </p:sp>
      <p:sp>
        <p:nvSpPr>
          <p:cNvPr id="4" name="灯片编号占位符 3"/>
          <p:cNvSpPr>
            <a:spLocks noGrp="1"/>
          </p:cNvSpPr>
          <p:nvPr>
            <p:ph type="sldNum" sz="quarter" idx="12"/>
          </p:nvPr>
        </p:nvSpPr>
        <p:spPr/>
        <p:txBody>
          <a:bodyPr/>
          <a:lstStyle/>
          <a:p>
            <a:fld id="{D9A775B0-49FA-4177-AE7D-678D05CA9F53}" type="slidenum">
              <a:rPr lang="zh-CN" altLang="en-US" smtClean="0"/>
              <a:t>33</a:t>
            </a:fld>
            <a:endParaRPr lang="zh-CN" altLang="en-US"/>
          </a:p>
        </p:txBody>
      </p:sp>
      <p:sp>
        <p:nvSpPr>
          <p:cNvPr id="5" name="标题 1"/>
          <p:cNvSpPr>
            <a:spLocks noGrp="1"/>
          </p:cNvSpPr>
          <p:nvPr>
            <p:ph type="title"/>
          </p:nvPr>
        </p:nvSpPr>
        <p:spPr/>
        <p:txBody>
          <a:bodyPr>
            <a:normAutofit/>
          </a:bodyPr>
          <a:lstStyle/>
          <a:p>
            <a:r>
              <a:rPr lang="en-US" altLang="zh-CN" sz="3200" b="1" dirty="0" smtClean="0"/>
              <a:t>Conclusion</a:t>
            </a:r>
            <a:endParaRPr lang="zh-CN" altLang="en-US" sz="3200" b="1" dirty="0"/>
          </a:p>
        </p:txBody>
      </p:sp>
    </p:spTree>
    <p:extLst>
      <p:ext uri="{BB962C8B-B14F-4D97-AF65-F5344CB8AC3E}">
        <p14:creationId xmlns:p14="http://schemas.microsoft.com/office/powerpoint/2010/main" val="3236994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3200" b="1" dirty="0" smtClean="0"/>
              <a:t>Future Work </a:t>
            </a:r>
            <a:endParaRPr lang="zh-CN" altLang="en-US" sz="3200" b="1" dirty="0"/>
          </a:p>
        </p:txBody>
      </p:sp>
      <p:sp>
        <p:nvSpPr>
          <p:cNvPr id="3" name="内容占位符 2"/>
          <p:cNvSpPr>
            <a:spLocks noGrp="1"/>
          </p:cNvSpPr>
          <p:nvPr>
            <p:ph idx="1"/>
          </p:nvPr>
        </p:nvSpPr>
        <p:spPr>
          <a:xfrm>
            <a:off x="107504" y="1279301"/>
            <a:ext cx="8784976" cy="4525963"/>
          </a:xfrm>
        </p:spPr>
        <p:txBody>
          <a:bodyPr>
            <a:normAutofit/>
          </a:bodyPr>
          <a:lstStyle/>
          <a:p>
            <a:r>
              <a:rPr lang="en-US" altLang="zh-CN" sz="2400" b="1" dirty="0" smtClean="0"/>
              <a:t>Include the effect of surfactant partitioning between aqueous phase and oleic phase when crude oil is present.</a:t>
            </a:r>
          </a:p>
          <a:p>
            <a:pPr marL="0" indent="0">
              <a:buNone/>
            </a:pPr>
            <a:endParaRPr lang="en-US" altLang="zh-CN" b="1" dirty="0" smtClean="0"/>
          </a:p>
          <a:p>
            <a:pPr algn="just">
              <a:spcAft>
                <a:spcPts val="0"/>
              </a:spcAft>
            </a:pPr>
            <a:r>
              <a:rPr lang="en-US" altLang="zh-CN" sz="2400" b="1" dirty="0" smtClean="0"/>
              <a:t>The influence of surfactant partitioning and </a:t>
            </a:r>
            <a:r>
              <a:rPr lang="en-US" altLang="zh-CN" sz="2400" b="1" i="1" dirty="0" err="1" smtClean="0"/>
              <a:t>fmsurf</a:t>
            </a:r>
            <a:r>
              <a:rPr lang="en-US" altLang="zh-CN" sz="2400" b="1" dirty="0" smtClean="0"/>
              <a:t> in a 2-D or 3-D heterogeneous  system  with the presence of gravity segregation and fractures.</a:t>
            </a:r>
            <a:endParaRPr lang="en-US" altLang="zh-CN" sz="2400" b="1" dirty="0"/>
          </a:p>
        </p:txBody>
      </p:sp>
      <p:sp>
        <p:nvSpPr>
          <p:cNvPr id="4" name="灯片编号占位符 3"/>
          <p:cNvSpPr>
            <a:spLocks noGrp="1"/>
          </p:cNvSpPr>
          <p:nvPr>
            <p:ph type="sldNum" sz="quarter" idx="12"/>
          </p:nvPr>
        </p:nvSpPr>
        <p:spPr/>
        <p:txBody>
          <a:bodyPr/>
          <a:lstStyle/>
          <a:p>
            <a:fld id="{D9A775B0-49FA-4177-AE7D-678D05CA9F53}" type="slidenum">
              <a:rPr lang="zh-CN" altLang="en-US" smtClean="0"/>
              <a:t>34</a:t>
            </a:fld>
            <a:endParaRPr lang="zh-CN" altLang="en-US"/>
          </a:p>
        </p:txBody>
      </p:sp>
    </p:spTree>
    <p:extLst>
      <p:ext uri="{BB962C8B-B14F-4D97-AF65-F5344CB8AC3E}">
        <p14:creationId xmlns:p14="http://schemas.microsoft.com/office/powerpoint/2010/main" val="4206232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3200" b="1" dirty="0" smtClean="0"/>
              <a:t>References</a:t>
            </a:r>
            <a:endParaRPr lang="zh-CN" altLang="en-US" sz="3200" b="1" dirty="0"/>
          </a:p>
        </p:txBody>
      </p:sp>
      <p:sp>
        <p:nvSpPr>
          <p:cNvPr id="3" name="内容占位符 2"/>
          <p:cNvSpPr>
            <a:spLocks noGrp="1"/>
          </p:cNvSpPr>
          <p:nvPr>
            <p:ph idx="1"/>
          </p:nvPr>
        </p:nvSpPr>
        <p:spPr/>
        <p:txBody>
          <a:bodyPr/>
          <a:lstStyle/>
          <a:p>
            <a:pPr marL="0" lvl="0" indent="0">
              <a:spcBef>
                <a:spcPts val="0"/>
              </a:spcBef>
              <a:buNone/>
            </a:pPr>
            <a:r>
              <a:rPr lang="en-US" altLang="zh-CN" sz="1800" dirty="0">
                <a:solidFill>
                  <a:prstClr val="black"/>
                </a:solidFill>
                <a:latin typeface="Calibri"/>
                <a:cs typeface="+mn-cs"/>
              </a:rPr>
              <a:t>Ren, </a:t>
            </a:r>
            <a:r>
              <a:rPr lang="en-US" altLang="zh-CN" sz="1800" dirty="0" err="1">
                <a:solidFill>
                  <a:prstClr val="black"/>
                </a:solidFill>
                <a:latin typeface="Calibri"/>
                <a:cs typeface="+mn-cs"/>
              </a:rPr>
              <a:t>Guangwei</a:t>
            </a:r>
            <a:r>
              <a:rPr lang="en-US" altLang="zh-CN" sz="1800" dirty="0">
                <a:solidFill>
                  <a:prstClr val="black"/>
                </a:solidFill>
                <a:latin typeface="Calibri"/>
                <a:cs typeface="+mn-cs"/>
              </a:rPr>
              <a:t>, Hang Zhang, and </a:t>
            </a:r>
            <a:r>
              <a:rPr lang="en-US" altLang="zh-CN" sz="1800" dirty="0" err="1">
                <a:solidFill>
                  <a:prstClr val="black"/>
                </a:solidFill>
                <a:latin typeface="Calibri"/>
                <a:cs typeface="+mn-cs"/>
              </a:rPr>
              <a:t>Quoc</a:t>
            </a:r>
            <a:r>
              <a:rPr lang="en-US" altLang="zh-CN" sz="1800" dirty="0">
                <a:solidFill>
                  <a:prstClr val="black"/>
                </a:solidFill>
                <a:latin typeface="Calibri"/>
                <a:cs typeface="+mn-cs"/>
              </a:rPr>
              <a:t> P. Nguyen. “Effect of Surfactant Partitioning Between CO2 and Water on CO2 Mobility Control in Hydrocarbon Reservoirs.” SPE: Society of Petroleum Engineers, 2011. doi:10.2118/145102-MS</a:t>
            </a:r>
            <a:r>
              <a:rPr lang="en-US" altLang="zh-CN" sz="1800" dirty="0" smtClean="0">
                <a:solidFill>
                  <a:prstClr val="black"/>
                </a:solidFill>
                <a:latin typeface="Calibri"/>
                <a:cs typeface="+mn-cs"/>
              </a:rPr>
              <a:t>.</a:t>
            </a:r>
          </a:p>
          <a:p>
            <a:pPr marL="0" lvl="0" indent="0">
              <a:spcBef>
                <a:spcPts val="0"/>
              </a:spcBef>
              <a:buNone/>
            </a:pPr>
            <a:endParaRPr lang="en-US" altLang="zh-CN" sz="1800" dirty="0">
              <a:solidFill>
                <a:prstClr val="black"/>
              </a:solidFill>
              <a:latin typeface="Calibri"/>
              <a:cs typeface="+mn-cs"/>
            </a:endParaRPr>
          </a:p>
          <a:p>
            <a:pPr marL="0" lvl="0" indent="0">
              <a:spcBef>
                <a:spcPts val="0"/>
              </a:spcBef>
              <a:buNone/>
            </a:pPr>
            <a:endParaRPr lang="en-US" altLang="zh-CN" sz="1800" dirty="0">
              <a:solidFill>
                <a:prstClr val="black"/>
              </a:solidFill>
              <a:latin typeface="Calibri"/>
              <a:cs typeface="+mn-cs"/>
            </a:endParaRPr>
          </a:p>
          <a:p>
            <a:pPr marL="0" lvl="0" indent="0">
              <a:spcBef>
                <a:spcPts val="0"/>
              </a:spcBef>
              <a:buNone/>
            </a:pPr>
            <a:endParaRPr lang="en-US" altLang="zh-CN" sz="1800" dirty="0">
              <a:solidFill>
                <a:prstClr val="black"/>
              </a:solidFill>
              <a:latin typeface="Calibri"/>
              <a:cs typeface="+mn-cs"/>
            </a:endParaRPr>
          </a:p>
          <a:p>
            <a:pPr marL="0" lvl="0" indent="0">
              <a:spcBef>
                <a:spcPts val="0"/>
              </a:spcBef>
              <a:buNone/>
            </a:pPr>
            <a:endParaRPr lang="en-US" altLang="zh-CN" sz="1800" dirty="0" smtClean="0">
              <a:solidFill>
                <a:prstClr val="black"/>
              </a:solidFill>
              <a:latin typeface="Calibri"/>
              <a:cs typeface="+mn-cs"/>
            </a:endParaRPr>
          </a:p>
          <a:p>
            <a:pPr marL="0" lvl="0" indent="0">
              <a:spcBef>
                <a:spcPts val="0"/>
              </a:spcBef>
              <a:buNone/>
            </a:pPr>
            <a:endParaRPr lang="en-US" altLang="zh-CN" sz="1800" dirty="0">
              <a:solidFill>
                <a:prstClr val="black"/>
              </a:solidFill>
              <a:latin typeface="Calibri"/>
              <a:cs typeface="+mn-cs"/>
            </a:endParaRPr>
          </a:p>
          <a:p>
            <a:pPr marL="0" lvl="0" indent="0">
              <a:spcBef>
                <a:spcPts val="0"/>
              </a:spcBef>
              <a:buNone/>
            </a:pPr>
            <a:endParaRPr lang="zh-CN" altLang="en-US" sz="1800" dirty="0">
              <a:solidFill>
                <a:prstClr val="black"/>
              </a:solidFill>
              <a:latin typeface="Calibri"/>
              <a:cs typeface="+mn-cs"/>
            </a:endParaRPr>
          </a:p>
          <a:p>
            <a:endParaRPr lang="zh-CN" altLang="en-US" dirty="0"/>
          </a:p>
        </p:txBody>
      </p:sp>
      <p:sp>
        <p:nvSpPr>
          <p:cNvPr id="4" name="灯片编号占位符 3"/>
          <p:cNvSpPr>
            <a:spLocks noGrp="1"/>
          </p:cNvSpPr>
          <p:nvPr>
            <p:ph type="sldNum" sz="quarter" idx="12"/>
          </p:nvPr>
        </p:nvSpPr>
        <p:spPr/>
        <p:txBody>
          <a:bodyPr/>
          <a:lstStyle/>
          <a:p>
            <a:fld id="{D9A775B0-49FA-4177-AE7D-678D05CA9F53}" type="slidenum">
              <a:rPr lang="zh-CN" altLang="en-US" smtClean="0"/>
              <a:t>35</a:t>
            </a:fld>
            <a:endParaRPr lang="zh-CN" altLang="en-US"/>
          </a:p>
        </p:txBody>
      </p:sp>
      <p:sp>
        <p:nvSpPr>
          <p:cNvPr id="7" name="TextBox 6"/>
          <p:cNvSpPr txBox="1"/>
          <p:nvPr/>
        </p:nvSpPr>
        <p:spPr>
          <a:xfrm>
            <a:off x="453954" y="2924944"/>
            <a:ext cx="8726558" cy="646331"/>
          </a:xfrm>
          <a:prstGeom prst="rect">
            <a:avLst/>
          </a:prstGeom>
          <a:noFill/>
        </p:spPr>
        <p:txBody>
          <a:bodyPr wrap="square" rtlCol="0">
            <a:spAutoFit/>
          </a:bodyPr>
          <a:lstStyle/>
          <a:p>
            <a:r>
              <a:rPr lang="en-US" dirty="0">
                <a:solidFill>
                  <a:prstClr val="black"/>
                </a:solidFill>
                <a:latin typeface="Calibri"/>
              </a:rPr>
              <a:t>Ma, Kun. (2013) "Transport of Surfactant and Foam in Porous Media for Enhanced Oil Recovery Processes." Doctoral Thesis, Rice University. http://hdl.handle.net/1911/71996.</a:t>
            </a:r>
            <a:endParaRPr lang="zh-CN" altLang="en-US" dirty="0">
              <a:solidFill>
                <a:prstClr val="black"/>
              </a:solidFill>
              <a:latin typeface="Calibri"/>
            </a:endParaRPr>
          </a:p>
        </p:txBody>
      </p:sp>
    </p:spTree>
    <p:extLst>
      <p:ext uri="{BB962C8B-B14F-4D97-AF65-F5344CB8AC3E}">
        <p14:creationId xmlns:p14="http://schemas.microsoft.com/office/powerpoint/2010/main" val="309923287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3200" b="1" dirty="0" smtClean="0"/>
              <a:t>Acknowledgement</a:t>
            </a:r>
            <a:endParaRPr lang="zh-CN" altLang="en-US" sz="3200" b="1" dirty="0"/>
          </a:p>
        </p:txBody>
      </p:sp>
      <p:sp>
        <p:nvSpPr>
          <p:cNvPr id="3" name="内容占位符 2"/>
          <p:cNvSpPr>
            <a:spLocks noGrp="1"/>
          </p:cNvSpPr>
          <p:nvPr>
            <p:ph idx="1"/>
          </p:nvPr>
        </p:nvSpPr>
        <p:spPr>
          <a:xfrm>
            <a:off x="179512" y="1600200"/>
            <a:ext cx="8640960" cy="4525963"/>
          </a:xfrm>
        </p:spPr>
        <p:txBody>
          <a:bodyPr/>
          <a:lstStyle/>
          <a:p>
            <a:pPr marL="0" indent="0">
              <a:buNone/>
            </a:pPr>
            <a:r>
              <a:rPr lang="en-US" altLang="zh-CN" dirty="0"/>
              <a:t>This work was financially supported </a:t>
            </a:r>
            <a:r>
              <a:rPr lang="en-US" altLang="zh-CN" dirty="0" smtClean="0"/>
              <a:t>by </a:t>
            </a:r>
          </a:p>
          <a:p>
            <a:pPr marL="0" indent="0">
              <a:buNone/>
            </a:pPr>
            <a:endParaRPr lang="en-US" altLang="zh-CN" dirty="0" smtClean="0"/>
          </a:p>
          <a:p>
            <a:pPr marL="0" indent="0" algn="ctr">
              <a:buNone/>
            </a:pPr>
            <a:r>
              <a:rPr lang="en-US" altLang="zh-CN" b="1" dirty="0" smtClean="0"/>
              <a:t>Rice University's </a:t>
            </a:r>
          </a:p>
          <a:p>
            <a:pPr marL="0" indent="0" algn="ctr">
              <a:buNone/>
            </a:pPr>
            <a:r>
              <a:rPr lang="en-US" altLang="zh-CN" b="1" dirty="0" smtClean="0"/>
              <a:t>Consortium </a:t>
            </a:r>
            <a:r>
              <a:rPr lang="en-US" altLang="zh-CN" b="1" dirty="0"/>
              <a:t>for Processes in Porous Media</a:t>
            </a:r>
            <a:endParaRPr lang="zh-CN" altLang="en-US" b="1" dirty="0"/>
          </a:p>
        </p:txBody>
      </p:sp>
      <p:sp>
        <p:nvSpPr>
          <p:cNvPr id="4" name="灯片编号占位符 3"/>
          <p:cNvSpPr>
            <a:spLocks noGrp="1"/>
          </p:cNvSpPr>
          <p:nvPr>
            <p:ph type="sldNum" sz="quarter" idx="12"/>
          </p:nvPr>
        </p:nvSpPr>
        <p:spPr/>
        <p:txBody>
          <a:bodyPr/>
          <a:lstStyle/>
          <a:p>
            <a:fld id="{D9A775B0-49FA-4177-AE7D-678D05CA9F53}" type="slidenum">
              <a:rPr lang="zh-CN" altLang="en-US" smtClean="0"/>
              <a:t>36</a:t>
            </a:fld>
            <a:endParaRPr lang="zh-CN" altLang="en-US"/>
          </a:p>
        </p:txBody>
      </p:sp>
    </p:spTree>
    <p:extLst>
      <p:ext uri="{BB962C8B-B14F-4D97-AF65-F5344CB8AC3E}">
        <p14:creationId xmlns:p14="http://schemas.microsoft.com/office/powerpoint/2010/main" val="37381151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1988840"/>
            <a:ext cx="8229600" cy="1005840"/>
          </a:xfrm>
        </p:spPr>
        <p:txBody>
          <a:bodyPr/>
          <a:lstStyle/>
          <a:p>
            <a:r>
              <a:rPr lang="en-US" altLang="zh-CN" b="1" dirty="0" smtClean="0"/>
              <a:t>Thank you</a:t>
            </a:r>
            <a:endParaRPr lang="zh-CN" altLang="en-US" b="1" dirty="0"/>
          </a:p>
        </p:txBody>
      </p:sp>
      <p:sp>
        <p:nvSpPr>
          <p:cNvPr id="3" name="灯片编号占位符 2"/>
          <p:cNvSpPr>
            <a:spLocks noGrp="1"/>
          </p:cNvSpPr>
          <p:nvPr>
            <p:ph type="sldNum" sz="quarter" idx="12"/>
          </p:nvPr>
        </p:nvSpPr>
        <p:spPr/>
        <p:txBody>
          <a:bodyPr/>
          <a:lstStyle/>
          <a:p>
            <a:fld id="{D9A775B0-49FA-4177-AE7D-678D05CA9F53}" type="slidenum">
              <a:rPr lang="zh-CN" altLang="en-US" smtClean="0"/>
              <a:t>37</a:t>
            </a:fld>
            <a:endParaRPr lang="zh-CN" altLang="en-US"/>
          </a:p>
        </p:txBody>
      </p:sp>
    </p:spTree>
    <p:extLst>
      <p:ext uri="{BB962C8B-B14F-4D97-AF65-F5344CB8AC3E}">
        <p14:creationId xmlns:p14="http://schemas.microsoft.com/office/powerpoint/2010/main" val="106804099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Porous-Media-Consortium-Template</Template>
  <TotalTime>5713</TotalTime>
  <Words>1084</Words>
  <Application>Microsoft Office PowerPoint</Application>
  <PresentationFormat>全屏显示(4:3)</PresentationFormat>
  <Paragraphs>241</Paragraphs>
  <Slides>37</Slides>
  <Notes>11</Notes>
  <HiddenSlides>0</HiddenSlides>
  <MMClips>15</MMClips>
  <ScaleCrop>false</ScaleCrop>
  <HeadingPairs>
    <vt:vector size="6" baseType="variant">
      <vt:variant>
        <vt:lpstr>主题</vt:lpstr>
      </vt:variant>
      <vt:variant>
        <vt:i4>1</vt:i4>
      </vt:variant>
      <vt:variant>
        <vt:lpstr>嵌入 OLE 服务器</vt:lpstr>
      </vt:variant>
      <vt:variant>
        <vt:i4>2</vt:i4>
      </vt:variant>
      <vt:variant>
        <vt:lpstr>幻灯片标题</vt:lpstr>
      </vt:variant>
      <vt:variant>
        <vt:i4>37</vt:i4>
      </vt:variant>
    </vt:vector>
  </HeadingPairs>
  <TitlesOfParts>
    <vt:vector size="40" baseType="lpstr">
      <vt:lpstr>Office 主题​​</vt:lpstr>
      <vt:lpstr>Equation</vt:lpstr>
      <vt:lpstr>MathType 6.0 Equation</vt:lpstr>
      <vt:lpstr> The Effect of Surfactant Partition  Coefficient on Foam Transport</vt:lpstr>
      <vt:lpstr>Surfactant for Foam Flooding </vt:lpstr>
      <vt:lpstr>Surfactant Partition Coefficient </vt:lpstr>
      <vt:lpstr>STARS Foam Model</vt:lpstr>
      <vt:lpstr>Surfactant-Concentration-Dependent function</vt:lpstr>
      <vt:lpstr>Water-Saturation-Dependent Function</vt:lpstr>
      <vt:lpstr>1-D Foam Simulator</vt:lpstr>
      <vt:lpstr>1-D Foam Simulator</vt:lpstr>
      <vt:lpstr>Important Parameters</vt:lpstr>
      <vt:lpstr>Case Study</vt:lpstr>
      <vt:lpstr>Case I: CO2 Displacing Water</vt:lpstr>
      <vt:lpstr>PowerPoint 演示文稿</vt:lpstr>
      <vt:lpstr>PowerPoint 演示文稿</vt:lpstr>
      <vt:lpstr>Case I: CO2 Displacing Water</vt:lpstr>
      <vt:lpstr>PowerPoint 演示文稿</vt:lpstr>
      <vt:lpstr>PowerPoint 演示文稿</vt:lpstr>
      <vt:lpstr>Case I: CO2 Displacing Water</vt:lpstr>
      <vt:lpstr>PowerPoint 演示文稿</vt:lpstr>
      <vt:lpstr>PowerPoint 演示文稿</vt:lpstr>
      <vt:lpstr>Case I: CO2 Displacing Water</vt:lpstr>
      <vt:lpstr>Case I: CO2 Displacing Water</vt:lpstr>
      <vt:lpstr>Case II: CO2 Slug Followed by Water</vt:lpstr>
      <vt:lpstr>PowerPoint 演示文稿</vt:lpstr>
      <vt:lpstr>PowerPoint 演示文稿</vt:lpstr>
      <vt:lpstr>PowerPoint 演示文稿</vt:lpstr>
      <vt:lpstr>Effect of Water Slug after CO2 Injection</vt:lpstr>
      <vt:lpstr>Case III: WAG—Surfactant Injected in CO2</vt:lpstr>
      <vt:lpstr>PowerPoint 演示文稿</vt:lpstr>
      <vt:lpstr>PowerPoint 演示文稿</vt:lpstr>
      <vt:lpstr>PowerPoint 演示文稿</vt:lpstr>
      <vt:lpstr>Effect of Ksgw and fmsurf</vt:lpstr>
      <vt:lpstr>Conclusion</vt:lpstr>
      <vt:lpstr>Conclusion</vt:lpstr>
      <vt:lpstr>Future Work </vt:lpstr>
      <vt:lpstr>References</vt:lpstr>
      <vt:lpstr>Acknowledgement</vt:lpstr>
      <vt:lpstr>Thank you</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effect of surfactant distribution in 1D foam flooding system</dc:title>
  <dc:creator>ALIENWARE</dc:creator>
  <cp:lastModifiedBy>ALIENWARE</cp:lastModifiedBy>
  <cp:revision>247</cp:revision>
  <cp:lastPrinted>2013-04-24T15:55:23Z</cp:lastPrinted>
  <dcterms:created xsi:type="dcterms:W3CDTF">2013-03-19T15:51:28Z</dcterms:created>
  <dcterms:modified xsi:type="dcterms:W3CDTF">2014-04-21T05:44:32Z</dcterms:modified>
</cp:coreProperties>
</file>